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60" r:id="rId3"/>
    <p:sldId id="263" r:id="rId4"/>
    <p:sldId id="258" r:id="rId5"/>
    <p:sldId id="279" r:id="rId6"/>
    <p:sldId id="280" r:id="rId7"/>
    <p:sldId id="281" r:id="rId8"/>
    <p:sldId id="264" r:id="rId9"/>
    <p:sldId id="278" r:id="rId10"/>
    <p:sldId id="273" r:id="rId11"/>
    <p:sldId id="276" r:id="rId12"/>
    <p:sldId id="277" r:id="rId13"/>
    <p:sldId id="274" r:id="rId14"/>
    <p:sldId id="275" r:id="rId15"/>
    <p:sldId id="287" r:id="rId16"/>
    <p:sldId id="288" r:id="rId17"/>
    <p:sldId id="265" r:id="rId18"/>
    <p:sldId id="267" r:id="rId19"/>
    <p:sldId id="268" r:id="rId20"/>
    <p:sldId id="269" r:id="rId21"/>
    <p:sldId id="270" r:id="rId22"/>
    <p:sldId id="266" r:id="rId23"/>
    <p:sldId id="271" r:id="rId24"/>
    <p:sldId id="282" r:id="rId25"/>
    <p:sldId id="283" r:id="rId26"/>
    <p:sldId id="284" r:id="rId27"/>
    <p:sldId id="285" r:id="rId28"/>
    <p:sldId id="286"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574"/>
  </p:normalViewPr>
  <p:slideViewPr>
    <p:cSldViewPr snapToGrid="0" snapToObjects="1">
      <p:cViewPr varScale="1">
        <p:scale>
          <a:sx n="101" d="100"/>
          <a:sy n="101" d="100"/>
        </p:scale>
        <p:origin x="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Approach Time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Time (millisecs)</c:v>
                </c:pt>
              </c:strCache>
            </c:strRef>
          </c:tx>
          <c:spPr>
            <a:solidFill>
              <a:schemeClr val="accent1"/>
            </a:solidFill>
            <a:ln>
              <a:noFill/>
            </a:ln>
            <a:effectLst/>
          </c:spPr>
          <c:invertIfNegative val="0"/>
          <c:cat>
            <c:strRef>
              <c:f>Sheet1!$A$2:$A$6</c:f>
              <c:strCache>
                <c:ptCount val="5"/>
                <c:pt idx="0">
                  <c:v>Multithreaded &amp; Cache Optimized</c:v>
                </c:pt>
                <c:pt idx="1">
                  <c:v>Boost Library</c:v>
                </c:pt>
                <c:pt idx="2">
                  <c:v>Cache Optimized</c:v>
                </c:pt>
                <c:pt idx="3">
                  <c:v>Simple Loops</c:v>
                </c:pt>
                <c:pt idx="4">
                  <c:v>Strassen</c:v>
                </c:pt>
              </c:strCache>
            </c:strRef>
          </c:cat>
          <c:val>
            <c:numRef>
              <c:f>Sheet1!$B$2:$B$6</c:f>
              <c:numCache>
                <c:formatCode>General</c:formatCode>
                <c:ptCount val="5"/>
                <c:pt idx="0">
                  <c:v>362</c:v>
                </c:pt>
                <c:pt idx="1">
                  <c:v>1770</c:v>
                </c:pt>
                <c:pt idx="2">
                  <c:v>1835</c:v>
                </c:pt>
                <c:pt idx="3">
                  <c:v>2723</c:v>
                </c:pt>
                <c:pt idx="4">
                  <c:v>13229</c:v>
                </c:pt>
              </c:numCache>
            </c:numRef>
          </c:val>
          <c:extLst>
            <c:ext xmlns:c16="http://schemas.microsoft.com/office/drawing/2014/chart" uri="{C3380CC4-5D6E-409C-BE32-E72D297353CC}">
              <c16:uniqueId val="{00000000-1CAA-D54A-BAB8-648660F5B686}"/>
            </c:ext>
          </c:extLst>
        </c:ser>
        <c:dLbls>
          <c:showLegendKey val="0"/>
          <c:showVal val="0"/>
          <c:showCatName val="0"/>
          <c:showSerName val="0"/>
          <c:showPercent val="0"/>
          <c:showBubbleSize val="0"/>
        </c:dLbls>
        <c:gapWidth val="182"/>
        <c:axId val="811579200"/>
        <c:axId val="849035888"/>
      </c:barChart>
      <c:catAx>
        <c:axId val="8115792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9035888"/>
        <c:crosses val="autoZero"/>
        <c:auto val="1"/>
        <c:lblAlgn val="ctr"/>
        <c:lblOffset val="100"/>
        <c:noMultiLvlLbl val="0"/>
      </c:catAx>
      <c:valAx>
        <c:axId val="8490358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1579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FA3B82-16E7-224F-B52B-604E17F124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E76283-56F9-9F4F-B5DC-9C1DF88553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CEC08-EA6F-5340-A061-02E51893B79B}" type="datetimeFigureOut">
              <a:rPr lang="en-US" smtClean="0"/>
              <a:t>1/25/21</a:t>
            </a:fld>
            <a:endParaRPr lang="en-US"/>
          </a:p>
        </p:txBody>
      </p:sp>
      <p:sp>
        <p:nvSpPr>
          <p:cNvPr id="4" name="Footer Placeholder 3">
            <a:extLst>
              <a:ext uri="{FF2B5EF4-FFF2-40B4-BE49-F238E27FC236}">
                <a16:creationId xmlns:a16="http://schemas.microsoft.com/office/drawing/2014/main" id="{4F4090B1-A138-C747-B517-90CB22F045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6FA6561-E63A-D443-8E27-D7CC5808C6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BCD92-681C-1A48-80EB-31829CDF7E3B}" type="slidenum">
              <a:rPr lang="en-US" smtClean="0"/>
              <a:t>‹#›</a:t>
            </a:fld>
            <a:endParaRPr lang="en-US"/>
          </a:p>
        </p:txBody>
      </p:sp>
    </p:spTree>
    <p:extLst>
      <p:ext uri="{BB962C8B-B14F-4D97-AF65-F5344CB8AC3E}">
        <p14:creationId xmlns:p14="http://schemas.microsoft.com/office/powerpoint/2010/main" val="2284492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0F5CD3-AC14-0C40-BDB4-9655DD83AF83}" type="datetimeFigureOut">
              <a:rPr lang="en-US" smtClean="0"/>
              <a:t>1/25/21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A1DA1C-2DF3-C244-BD25-51E3EB609B89}" type="slidenum">
              <a:rPr lang="en-US" smtClean="0"/>
              <a:t>‹#›</a:t>
            </a:fld>
            <a:endParaRPr lang="en-US"/>
          </a:p>
        </p:txBody>
      </p:sp>
    </p:spTree>
    <p:extLst>
      <p:ext uri="{BB962C8B-B14F-4D97-AF65-F5344CB8AC3E}">
        <p14:creationId xmlns:p14="http://schemas.microsoft.com/office/powerpoint/2010/main" val="142568587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AF52-4D0C-6F4F-A63A-156E496EE1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9E4B8E-C70F-4C4C-99FD-BAD90CB98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B18E10-635E-E145-977A-7354192D9411}"/>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5" name="Footer Placeholder 4">
            <a:extLst>
              <a:ext uri="{FF2B5EF4-FFF2-40B4-BE49-F238E27FC236}">
                <a16:creationId xmlns:a16="http://schemas.microsoft.com/office/drawing/2014/main" id="{40877EEB-AD99-E947-8513-79D6A18F0D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B74E0-0C02-E244-8829-9D20BC338735}"/>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29447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E913-1D57-7147-A34F-92C4114FE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DE0DA2-DF27-7F41-8FC1-121393F2B5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46CFC-BE3F-8446-B5EE-6035D22C32EC}"/>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5" name="Footer Placeholder 4">
            <a:extLst>
              <a:ext uri="{FF2B5EF4-FFF2-40B4-BE49-F238E27FC236}">
                <a16:creationId xmlns:a16="http://schemas.microsoft.com/office/drawing/2014/main" id="{351C5BCB-482E-AE46-B97E-4B6A9F492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F28AF-415C-5C44-B560-ADCC2DDD17D3}"/>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1866494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5F85BA-180D-C745-9D84-FD64C00B1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F25318-6EB3-FC4E-B801-4F130B53BD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DD1B-D9E6-0A47-A565-A77BFF03653F}"/>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5" name="Footer Placeholder 4">
            <a:extLst>
              <a:ext uri="{FF2B5EF4-FFF2-40B4-BE49-F238E27FC236}">
                <a16:creationId xmlns:a16="http://schemas.microsoft.com/office/drawing/2014/main" id="{21304D4B-C97D-F441-84FC-EFB982F34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4B735-65A9-ED42-8C08-7A5E17F733AD}"/>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421180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E048-4C50-714E-99D1-1E548C6EC4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47771-E279-A243-A905-3DA1EC2CD5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6EF06-2A11-7342-9053-3CDAAE1F881F}"/>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5" name="Footer Placeholder 4">
            <a:extLst>
              <a:ext uri="{FF2B5EF4-FFF2-40B4-BE49-F238E27FC236}">
                <a16:creationId xmlns:a16="http://schemas.microsoft.com/office/drawing/2014/main" id="{A23E8D4E-5ADA-8C4D-8D2B-6A4CC5C0E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9CB33-0AAF-1143-A64E-06EFC38D3783}"/>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242342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E5648-6F62-EF4E-BF19-B3D3CC359A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D36B5C-0FA2-E540-8F58-ECF81CBAB0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7B036-D6CC-EA4F-BFD8-420D2FE35703}"/>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5" name="Footer Placeholder 4">
            <a:extLst>
              <a:ext uri="{FF2B5EF4-FFF2-40B4-BE49-F238E27FC236}">
                <a16:creationId xmlns:a16="http://schemas.microsoft.com/office/drawing/2014/main" id="{8B6EE4FB-58ED-C245-8EC1-3FDDA6A995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D87A3-E1CE-3F4F-83B4-14E3BD89A791}"/>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3905931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F2C0-2CC7-6245-AAAC-B13F49B615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552A43-6078-7C49-B74D-F3E8324DE9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560AA7-B03A-7543-975D-7F8EA71AD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D5376E-D96D-6C4A-9574-8FDB8B782FA3}"/>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6" name="Footer Placeholder 5">
            <a:extLst>
              <a:ext uri="{FF2B5EF4-FFF2-40B4-BE49-F238E27FC236}">
                <a16:creationId xmlns:a16="http://schemas.microsoft.com/office/drawing/2014/main" id="{350C8C2E-C28A-AF4F-A3AF-8E3EC44F8B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CD4018-64FD-4447-83F8-220A4010FC86}"/>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334207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0298-D6AD-CC4D-A28B-F30974D3DC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275F45-AA73-B845-9CD3-D542603510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01F784-3B90-FD43-9F45-579820433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902175-B826-534B-98EE-3022E37BC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59BC4-7B70-A54C-84AE-623C0FDD69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E5B4E0-5111-FC4C-A1E6-D7DF76D698D8}"/>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8" name="Footer Placeholder 7">
            <a:extLst>
              <a:ext uri="{FF2B5EF4-FFF2-40B4-BE49-F238E27FC236}">
                <a16:creationId xmlns:a16="http://schemas.microsoft.com/office/drawing/2014/main" id="{59B37BAA-659B-DC40-9243-5D31051C55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58D0EB-D9B8-9141-874B-39F72351F3BF}"/>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1030475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D954-E662-0A46-92D8-4FDB70C7F0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67D4B5-F850-FC48-83F8-620C65B93855}"/>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4" name="Footer Placeholder 3">
            <a:extLst>
              <a:ext uri="{FF2B5EF4-FFF2-40B4-BE49-F238E27FC236}">
                <a16:creationId xmlns:a16="http://schemas.microsoft.com/office/drawing/2014/main" id="{F11337FC-EB2C-5748-BC30-AA05578D0C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EFFF0C-C45B-B249-BCF3-57A66F163B5B}"/>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5515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E93AC-9EF5-5A42-A50C-DDE7347F1A71}"/>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3" name="Footer Placeholder 2">
            <a:extLst>
              <a:ext uri="{FF2B5EF4-FFF2-40B4-BE49-F238E27FC236}">
                <a16:creationId xmlns:a16="http://schemas.microsoft.com/office/drawing/2014/main" id="{22109F1C-9DD9-984E-943B-0E668F3C01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D00C0-8023-2943-83E5-C3529B7FE155}"/>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26522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B934-B330-5A45-80BF-123B96FE98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596B98-B166-2C42-8266-316F1B199C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1EB95-8D5A-BE4A-96E1-8213BDACB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C7AD5F-A26C-D24C-932C-DE5CAB7B45BF}"/>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6" name="Footer Placeholder 5">
            <a:extLst>
              <a:ext uri="{FF2B5EF4-FFF2-40B4-BE49-F238E27FC236}">
                <a16:creationId xmlns:a16="http://schemas.microsoft.com/office/drawing/2014/main" id="{A7531688-0497-EF40-A783-010ADF19E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3220B-7184-D34E-908C-162914E37EC6}"/>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26441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789E-E700-3242-B7FC-9604F9EB4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5AF37F-2443-E348-B749-F3980647DE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DE40EA-D115-FD4B-B87A-D7153F5F3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0365C4-3A02-084F-B0B2-841E84268EC7}"/>
              </a:ext>
            </a:extLst>
          </p:cNvPr>
          <p:cNvSpPr>
            <a:spLocks noGrp="1"/>
          </p:cNvSpPr>
          <p:nvPr>
            <p:ph type="dt" sz="half" idx="10"/>
          </p:nvPr>
        </p:nvSpPr>
        <p:spPr/>
        <p:txBody>
          <a:bodyPr/>
          <a:lstStyle/>
          <a:p>
            <a:fld id="{D401175F-3ABE-154B-A3D8-F2ACF1C41535}" type="datetimeFigureOut">
              <a:rPr lang="en-US" smtClean="0"/>
              <a:t>1/25/21</a:t>
            </a:fld>
            <a:endParaRPr lang="en-US"/>
          </a:p>
        </p:txBody>
      </p:sp>
      <p:sp>
        <p:nvSpPr>
          <p:cNvPr id="6" name="Footer Placeholder 5">
            <a:extLst>
              <a:ext uri="{FF2B5EF4-FFF2-40B4-BE49-F238E27FC236}">
                <a16:creationId xmlns:a16="http://schemas.microsoft.com/office/drawing/2014/main" id="{8873BD37-57C1-424C-97FD-3593812DE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519F2-618E-BD41-9823-81D4AA3A2C95}"/>
              </a:ext>
            </a:extLst>
          </p:cNvPr>
          <p:cNvSpPr>
            <a:spLocks noGrp="1"/>
          </p:cNvSpPr>
          <p:nvPr>
            <p:ph type="sldNum" sz="quarter" idx="12"/>
          </p:nvPr>
        </p:nvSpPr>
        <p:spPr/>
        <p:txBody>
          <a:bodyPr/>
          <a:lstStyle/>
          <a:p>
            <a:fld id="{1046B7AC-CADE-6841-AA39-163E22E2F40A}" type="slidenum">
              <a:rPr lang="en-US" smtClean="0"/>
              <a:t>‹#›</a:t>
            </a:fld>
            <a:endParaRPr lang="en-US"/>
          </a:p>
        </p:txBody>
      </p:sp>
    </p:spTree>
    <p:extLst>
      <p:ext uri="{BB962C8B-B14F-4D97-AF65-F5344CB8AC3E}">
        <p14:creationId xmlns:p14="http://schemas.microsoft.com/office/powerpoint/2010/main" val="36376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3E5663-1F92-9540-B343-96CE460DD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4E663A-433A-E04F-9813-08A645D6D1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FC490-8666-F44A-AB1C-80D4AFAAC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01175F-3ABE-154B-A3D8-F2ACF1C41535}" type="datetimeFigureOut">
              <a:rPr lang="en-US" smtClean="0"/>
              <a:t>1/25/21</a:t>
            </a:fld>
            <a:endParaRPr lang="en-US"/>
          </a:p>
        </p:txBody>
      </p:sp>
      <p:sp>
        <p:nvSpPr>
          <p:cNvPr id="5" name="Footer Placeholder 4">
            <a:extLst>
              <a:ext uri="{FF2B5EF4-FFF2-40B4-BE49-F238E27FC236}">
                <a16:creationId xmlns:a16="http://schemas.microsoft.com/office/drawing/2014/main" id="{1638188F-2F14-AD46-9F9E-F98865B19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161AAA-88DE-8946-9690-F3B81A6FBB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46B7AC-CADE-6841-AA39-163E22E2F40A}" type="slidenum">
              <a:rPr lang="en-US" smtClean="0"/>
              <a:t>‹#›</a:t>
            </a:fld>
            <a:endParaRPr lang="en-US"/>
          </a:p>
        </p:txBody>
      </p:sp>
    </p:spTree>
    <p:extLst>
      <p:ext uri="{BB962C8B-B14F-4D97-AF65-F5344CB8AC3E}">
        <p14:creationId xmlns:p14="http://schemas.microsoft.com/office/powerpoint/2010/main" val="2576824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gist.github.com/nadavrot/5b35d44e8ba3dd718e595e40184d03f0" TargetMode="External"/><Relationship Id="rId2" Type="http://schemas.openxmlformats.org/officeDocument/2006/relationships/hyperlink" Target="https://github.com/dmonaldo/strassen-matrix-multiplication/blob/master/main.cpp"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hyperlink" Target="https://github.com/LukeStorry/pygame-battleships"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stackoverflow.com/questions/59013166/c-morse-to-english"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stackoverflow.com/questions/34412496/naive-approach-to-longest-common-subsequence"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programiz.com/dsa/longest-common-subsequence"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22223-783F-4747-8F00-D29A472B880F}"/>
              </a:ext>
            </a:extLst>
          </p:cNvPr>
          <p:cNvSpPr>
            <a:spLocks noGrp="1"/>
          </p:cNvSpPr>
          <p:nvPr>
            <p:ph type="ctrTitle"/>
          </p:nvPr>
        </p:nvSpPr>
        <p:spPr/>
        <p:txBody>
          <a:bodyPr/>
          <a:lstStyle/>
          <a:p>
            <a:r>
              <a:rPr lang="en-US" dirty="0"/>
              <a:t>Advanced Programming Semester Project</a:t>
            </a:r>
          </a:p>
        </p:txBody>
      </p:sp>
      <p:sp>
        <p:nvSpPr>
          <p:cNvPr id="3" name="Subtitle 2">
            <a:extLst>
              <a:ext uri="{FF2B5EF4-FFF2-40B4-BE49-F238E27FC236}">
                <a16:creationId xmlns:a16="http://schemas.microsoft.com/office/drawing/2014/main" id="{1ACF14A3-7DEF-E84B-A00B-67E2B007584A}"/>
              </a:ext>
            </a:extLst>
          </p:cNvPr>
          <p:cNvSpPr>
            <a:spLocks noGrp="1"/>
          </p:cNvSpPr>
          <p:nvPr>
            <p:ph type="subTitle" idx="1"/>
          </p:nvPr>
        </p:nvSpPr>
        <p:spPr>
          <a:xfrm>
            <a:off x="1524000" y="4079875"/>
            <a:ext cx="9144000" cy="1655762"/>
          </a:xfrm>
        </p:spPr>
        <p:txBody>
          <a:bodyPr>
            <a:normAutofit fontScale="92500" lnSpcReduction="10000"/>
          </a:bodyPr>
          <a:lstStyle/>
          <a:p>
            <a:r>
              <a:rPr lang="en-US" sz="1800" dirty="0"/>
              <a:t>Team Members:</a:t>
            </a:r>
          </a:p>
          <a:p>
            <a:r>
              <a:rPr lang="en-US" sz="1800" dirty="0"/>
              <a:t>Ahmad Jarrar Khan [249423]</a:t>
            </a:r>
          </a:p>
          <a:p>
            <a:r>
              <a:rPr lang="en-US" sz="1800" dirty="0" err="1"/>
              <a:t>Haleema</a:t>
            </a:r>
            <a:r>
              <a:rPr lang="en-US" sz="1800" dirty="0"/>
              <a:t> Ramzan    [271712]</a:t>
            </a:r>
          </a:p>
          <a:p>
            <a:r>
              <a:rPr lang="en-US" sz="1800" dirty="0" err="1"/>
              <a:t>Hamiz</a:t>
            </a:r>
            <a:r>
              <a:rPr lang="en-US" sz="1800" dirty="0"/>
              <a:t> Ali                  [250261]</a:t>
            </a:r>
          </a:p>
          <a:p>
            <a:r>
              <a:rPr lang="en-US" sz="1800" dirty="0"/>
              <a:t>Sharique Pervaiz     [264098]</a:t>
            </a:r>
          </a:p>
        </p:txBody>
      </p:sp>
    </p:spTree>
    <p:extLst>
      <p:ext uri="{BB962C8B-B14F-4D97-AF65-F5344CB8AC3E}">
        <p14:creationId xmlns:p14="http://schemas.microsoft.com/office/powerpoint/2010/main" val="2124757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B177C6-0E25-864D-8982-838FEF78B154}"/>
              </a:ext>
            </a:extLst>
          </p:cNvPr>
          <p:cNvSpPr txBox="1"/>
          <p:nvPr/>
        </p:nvSpPr>
        <p:spPr>
          <a:xfrm>
            <a:off x="838200" y="1690688"/>
            <a:ext cx="10515600" cy="23529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There are 2</a:t>
            </a:r>
            <a:r>
              <a:rPr lang="en-US" sz="2000" baseline="30000" dirty="0"/>
              <a:t>m</a:t>
            </a:r>
            <a:r>
              <a:rPr lang="en-US" sz="2000" dirty="0"/>
              <a:t> subsequences to be checked, and matched with length of n, so naïve algorithm has a complexity of O(n.2</a:t>
            </a:r>
            <a:r>
              <a:rPr lang="en-US" sz="2000" baseline="30000" dirty="0"/>
              <a:t>m</a:t>
            </a:r>
            <a:r>
              <a:rPr lang="en-US" sz="2000" dirty="0"/>
              <a:t>). This is improved by using enhanced dynamic programming algorithm, which tracks the longest common subsequence using an (n+1, m+1) matrix, effectively reducing the time complexity to O(nm). </a:t>
            </a:r>
          </a:p>
          <a:p>
            <a:pPr marL="285750" indent="-285750">
              <a:lnSpc>
                <a:spcPct val="150000"/>
              </a:lnSpc>
              <a:buFont typeface="Arial" panose="020B0604020202020204" pitchFamily="34" charset="0"/>
              <a:buChar char="•"/>
            </a:pPr>
            <a:r>
              <a:rPr lang="en-US" sz="2000" dirty="0"/>
              <a:t>Compiler optimization.</a:t>
            </a:r>
          </a:p>
        </p:txBody>
      </p:sp>
      <p:sp>
        <p:nvSpPr>
          <p:cNvPr id="4" name="Text Placeholder 2">
            <a:extLst>
              <a:ext uri="{FF2B5EF4-FFF2-40B4-BE49-F238E27FC236}">
                <a16:creationId xmlns:a16="http://schemas.microsoft.com/office/drawing/2014/main" id="{AA4627E7-D6E7-B147-A7E2-03871C2B08F4}"/>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ii.  Optimizations</a:t>
            </a:r>
          </a:p>
        </p:txBody>
      </p:sp>
    </p:spTree>
    <p:extLst>
      <p:ext uri="{BB962C8B-B14F-4D97-AF65-F5344CB8AC3E}">
        <p14:creationId xmlns:p14="http://schemas.microsoft.com/office/powerpoint/2010/main" val="268834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AA4627E7-D6E7-B147-A7E2-03871C2B08F4}"/>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ii.  Measurements</a:t>
            </a:r>
          </a:p>
        </p:txBody>
      </p:sp>
      <p:pic>
        <p:nvPicPr>
          <p:cNvPr id="5" name="Picture 4" descr="Text&#10;&#10;Description automatically generated">
            <a:extLst>
              <a:ext uri="{FF2B5EF4-FFF2-40B4-BE49-F238E27FC236}">
                <a16:creationId xmlns:a16="http://schemas.microsoft.com/office/drawing/2014/main" id="{A26A84D1-962A-DD4C-B0DA-4523E65B00C4}"/>
              </a:ext>
            </a:extLst>
          </p:cNvPr>
          <p:cNvPicPr>
            <a:picLocks noChangeAspect="1"/>
          </p:cNvPicPr>
          <p:nvPr/>
        </p:nvPicPr>
        <p:blipFill>
          <a:blip r:embed="rId2"/>
          <a:stretch>
            <a:fillRect/>
          </a:stretch>
        </p:blipFill>
        <p:spPr>
          <a:xfrm>
            <a:off x="6442747" y="2872266"/>
            <a:ext cx="4771353" cy="2238692"/>
          </a:xfrm>
          <a:prstGeom prst="rect">
            <a:avLst/>
          </a:prstGeom>
        </p:spPr>
      </p:pic>
      <p:pic>
        <p:nvPicPr>
          <p:cNvPr id="7" name="Picture 6" descr="Text&#10;&#10;Description automatically generated">
            <a:extLst>
              <a:ext uri="{FF2B5EF4-FFF2-40B4-BE49-F238E27FC236}">
                <a16:creationId xmlns:a16="http://schemas.microsoft.com/office/drawing/2014/main" id="{01052E5C-3B0C-2547-9E21-ECF6AC9159D4}"/>
              </a:ext>
            </a:extLst>
          </p:cNvPr>
          <p:cNvPicPr>
            <a:picLocks noChangeAspect="1"/>
          </p:cNvPicPr>
          <p:nvPr/>
        </p:nvPicPr>
        <p:blipFill>
          <a:blip r:embed="rId3"/>
          <a:stretch>
            <a:fillRect/>
          </a:stretch>
        </p:blipFill>
        <p:spPr>
          <a:xfrm>
            <a:off x="1297322" y="2868056"/>
            <a:ext cx="4737559" cy="2242902"/>
          </a:xfrm>
          <a:prstGeom prst="rect">
            <a:avLst/>
          </a:prstGeom>
        </p:spPr>
      </p:pic>
      <p:sp>
        <p:nvSpPr>
          <p:cNvPr id="12" name="TextBox 11">
            <a:extLst>
              <a:ext uri="{FF2B5EF4-FFF2-40B4-BE49-F238E27FC236}">
                <a16:creationId xmlns:a16="http://schemas.microsoft.com/office/drawing/2014/main" id="{9D427392-A0ED-3D43-8F21-749885950BFE}"/>
              </a:ext>
            </a:extLst>
          </p:cNvPr>
          <p:cNvSpPr txBox="1"/>
          <p:nvPr/>
        </p:nvSpPr>
        <p:spPr>
          <a:xfrm>
            <a:off x="1208422" y="1690688"/>
            <a:ext cx="10005678" cy="923330"/>
          </a:xfrm>
          <a:prstGeom prst="rect">
            <a:avLst/>
          </a:prstGeom>
          <a:noFill/>
        </p:spPr>
        <p:txBody>
          <a:bodyPr wrap="square" rtlCol="0">
            <a:spAutoFit/>
          </a:bodyPr>
          <a:lstStyle/>
          <a:p>
            <a:r>
              <a:rPr lang="en-US" b="1" dirty="0"/>
              <a:t>Time Comparison</a:t>
            </a:r>
          </a:p>
          <a:p>
            <a:endParaRPr lang="en-US" dirty="0"/>
          </a:p>
          <a:p>
            <a:r>
              <a:rPr lang="en-US" dirty="0"/>
              <a:t>Naïve - Brute Force:				Optimized – Dynamic Programming:</a:t>
            </a:r>
          </a:p>
        </p:txBody>
      </p:sp>
    </p:spTree>
    <p:extLst>
      <p:ext uri="{BB962C8B-B14F-4D97-AF65-F5344CB8AC3E}">
        <p14:creationId xmlns:p14="http://schemas.microsoft.com/office/powerpoint/2010/main" val="219658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1EF029-4854-674D-B245-F9D781554CE5}"/>
              </a:ext>
            </a:extLst>
          </p:cNvPr>
          <p:cNvPicPr>
            <a:picLocks noChangeAspect="1"/>
          </p:cNvPicPr>
          <p:nvPr/>
        </p:nvPicPr>
        <p:blipFill>
          <a:blip r:embed="rId2"/>
          <a:stretch>
            <a:fillRect/>
          </a:stretch>
        </p:blipFill>
        <p:spPr>
          <a:xfrm>
            <a:off x="6096000" y="2182239"/>
            <a:ext cx="5493260" cy="3277492"/>
          </a:xfrm>
          <a:prstGeom prst="rect">
            <a:avLst/>
          </a:prstGeom>
        </p:spPr>
      </p:pic>
      <p:pic>
        <p:nvPicPr>
          <p:cNvPr id="4" name="Picture 3">
            <a:extLst>
              <a:ext uri="{FF2B5EF4-FFF2-40B4-BE49-F238E27FC236}">
                <a16:creationId xmlns:a16="http://schemas.microsoft.com/office/drawing/2014/main" id="{7465DF18-63CF-E74C-8EF6-060858759708}"/>
              </a:ext>
            </a:extLst>
          </p:cNvPr>
          <p:cNvPicPr>
            <a:picLocks noChangeAspect="1"/>
          </p:cNvPicPr>
          <p:nvPr/>
        </p:nvPicPr>
        <p:blipFill>
          <a:blip r:embed="rId3"/>
          <a:stretch>
            <a:fillRect/>
          </a:stretch>
        </p:blipFill>
        <p:spPr>
          <a:xfrm>
            <a:off x="694581" y="2182239"/>
            <a:ext cx="5223141" cy="3277492"/>
          </a:xfrm>
          <a:prstGeom prst="rect">
            <a:avLst/>
          </a:prstGeom>
        </p:spPr>
      </p:pic>
      <p:sp>
        <p:nvSpPr>
          <p:cNvPr id="5" name="TextBox 4">
            <a:extLst>
              <a:ext uri="{FF2B5EF4-FFF2-40B4-BE49-F238E27FC236}">
                <a16:creationId xmlns:a16="http://schemas.microsoft.com/office/drawing/2014/main" id="{4719171E-7DA0-DA4E-B6A2-EF605F566776}"/>
              </a:ext>
            </a:extLst>
          </p:cNvPr>
          <p:cNvSpPr txBox="1"/>
          <p:nvPr/>
        </p:nvSpPr>
        <p:spPr>
          <a:xfrm>
            <a:off x="694581" y="1030288"/>
            <a:ext cx="10005678" cy="923330"/>
          </a:xfrm>
          <a:prstGeom prst="rect">
            <a:avLst/>
          </a:prstGeom>
          <a:noFill/>
        </p:spPr>
        <p:txBody>
          <a:bodyPr wrap="square" rtlCol="0">
            <a:spAutoFit/>
          </a:bodyPr>
          <a:lstStyle/>
          <a:p>
            <a:r>
              <a:rPr lang="en-US" b="1" dirty="0"/>
              <a:t>Memory Comparison</a:t>
            </a:r>
          </a:p>
          <a:p>
            <a:endParaRPr lang="en-US" dirty="0"/>
          </a:p>
          <a:p>
            <a:r>
              <a:rPr lang="en-US" dirty="0"/>
              <a:t>Naïve - Brute Force:				Optimized – Dynamic Programming:</a:t>
            </a:r>
          </a:p>
        </p:txBody>
      </p:sp>
    </p:spTree>
    <p:extLst>
      <p:ext uri="{BB962C8B-B14F-4D97-AF65-F5344CB8AC3E}">
        <p14:creationId xmlns:p14="http://schemas.microsoft.com/office/powerpoint/2010/main" val="224082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29C1-7696-A147-B445-7D00F115A8B3}"/>
              </a:ext>
            </a:extLst>
          </p:cNvPr>
          <p:cNvSpPr>
            <a:spLocks noGrp="1"/>
          </p:cNvSpPr>
          <p:nvPr>
            <p:ph type="title"/>
          </p:nvPr>
        </p:nvSpPr>
        <p:spPr/>
        <p:txBody>
          <a:bodyPr/>
          <a:lstStyle/>
          <a:p>
            <a:pPr algn="ctr"/>
            <a:r>
              <a:rPr lang="en-US" dirty="0"/>
              <a:t>Problem 3</a:t>
            </a:r>
          </a:p>
        </p:txBody>
      </p:sp>
      <p:sp>
        <p:nvSpPr>
          <p:cNvPr id="4" name="Content Placeholder 3">
            <a:extLst>
              <a:ext uri="{FF2B5EF4-FFF2-40B4-BE49-F238E27FC236}">
                <a16:creationId xmlns:a16="http://schemas.microsoft.com/office/drawing/2014/main" id="{364C72BF-258A-804D-93B3-1FB4419B8917}"/>
              </a:ext>
            </a:extLst>
          </p:cNvPr>
          <p:cNvSpPr>
            <a:spLocks noGrp="1"/>
          </p:cNvSpPr>
          <p:nvPr>
            <p:ph sz="half" idx="2"/>
          </p:nvPr>
        </p:nvSpPr>
        <p:spPr/>
        <p:txBody>
          <a:bodyPr>
            <a:normAutofit/>
          </a:bodyPr>
          <a:lstStyle/>
          <a:p>
            <a:pPr>
              <a:lnSpc>
                <a:spcPct val="150000"/>
              </a:lnSpc>
            </a:pPr>
            <a:r>
              <a:rPr lang="en-US" sz="2000" b="1" dirty="0"/>
              <a:t>Naïve</a:t>
            </a:r>
          </a:p>
          <a:p>
            <a:pPr marL="0" indent="0">
              <a:lnSpc>
                <a:spcPct val="150000"/>
              </a:lnSpc>
              <a:buNone/>
            </a:pPr>
            <a:r>
              <a:rPr lang="en-US" sz="2000" dirty="0"/>
              <a:t>Naïve longest common substring algorithm applied in problem 2 to get the common subsequence of the strings.</a:t>
            </a:r>
          </a:p>
          <a:p>
            <a:pPr marL="0" indent="0">
              <a:lnSpc>
                <a:spcPct val="150000"/>
              </a:lnSpc>
              <a:buNone/>
            </a:pPr>
            <a:r>
              <a:rPr lang="en-US" sz="2000" dirty="0"/>
              <a:t>Two loops applied to get the sequence of characters inserted and deleted in O(n).</a:t>
            </a:r>
          </a:p>
          <a:p>
            <a:pPr marL="0" indent="0">
              <a:lnSpc>
                <a:spcPct val="150000"/>
              </a:lnSpc>
              <a:buNone/>
            </a:pPr>
            <a:endParaRPr lang="en-US" sz="2000" dirty="0"/>
          </a:p>
        </p:txBody>
      </p:sp>
      <p:sp>
        <p:nvSpPr>
          <p:cNvPr id="6" name="Content Placeholder 5">
            <a:extLst>
              <a:ext uri="{FF2B5EF4-FFF2-40B4-BE49-F238E27FC236}">
                <a16:creationId xmlns:a16="http://schemas.microsoft.com/office/drawing/2014/main" id="{FF0A3709-1F29-5D43-B890-121D54D75EDC}"/>
              </a:ext>
            </a:extLst>
          </p:cNvPr>
          <p:cNvSpPr>
            <a:spLocks noGrp="1"/>
          </p:cNvSpPr>
          <p:nvPr>
            <p:ph sz="quarter" idx="4"/>
          </p:nvPr>
        </p:nvSpPr>
        <p:spPr/>
        <p:txBody>
          <a:bodyPr>
            <a:normAutofit/>
          </a:bodyPr>
          <a:lstStyle/>
          <a:p>
            <a:pPr>
              <a:lnSpc>
                <a:spcPct val="150000"/>
              </a:lnSpc>
            </a:pPr>
            <a:r>
              <a:rPr lang="en-US" sz="2000" b="1" dirty="0"/>
              <a:t>Dynamic</a:t>
            </a:r>
          </a:p>
          <a:p>
            <a:pPr marL="0" indent="0">
              <a:lnSpc>
                <a:spcPct val="150000"/>
              </a:lnSpc>
              <a:buNone/>
            </a:pPr>
            <a:r>
              <a:rPr lang="en-US" sz="2000" dirty="0"/>
              <a:t>Dynamic Programming algorithm of problem 2 for longest common subsequence reused to get the common subsequence of the strings, and the result.</a:t>
            </a:r>
          </a:p>
          <a:p>
            <a:pPr marL="0" indent="0">
              <a:lnSpc>
                <a:spcPct val="150000"/>
              </a:lnSpc>
              <a:buNone/>
            </a:pPr>
            <a:r>
              <a:rPr lang="en-US" sz="2000" dirty="0"/>
              <a:t>Simple comparisons used to find insertions and deletions.</a:t>
            </a:r>
          </a:p>
        </p:txBody>
      </p:sp>
      <p:cxnSp>
        <p:nvCxnSpPr>
          <p:cNvPr id="9" name="Straight Connector 8">
            <a:extLst>
              <a:ext uri="{FF2B5EF4-FFF2-40B4-BE49-F238E27FC236}">
                <a16:creationId xmlns:a16="http://schemas.microsoft.com/office/drawing/2014/main" id="{4972DAA7-BC0A-1846-A845-B1B6675598F9}"/>
              </a:ext>
            </a:extLst>
          </p:cNvPr>
          <p:cNvCxnSpPr>
            <a:cxnSpLocks/>
          </p:cNvCxnSpPr>
          <p:nvPr/>
        </p:nvCxnSpPr>
        <p:spPr>
          <a:xfrm>
            <a:off x="6019801" y="2365375"/>
            <a:ext cx="0" cy="4098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40DA8BE7-DE76-2340-A81C-95C9D8688184}"/>
              </a:ext>
            </a:extLst>
          </p:cNvPr>
          <p:cNvSpPr>
            <a:spLocks noGrp="1"/>
          </p:cNvSpPr>
          <p:nvPr>
            <p:ph type="body" idx="1"/>
          </p:nvPr>
        </p:nvSpPr>
        <p:spPr>
          <a:xfrm>
            <a:off x="839788" y="1401763"/>
            <a:ext cx="10512424" cy="823912"/>
          </a:xfrm>
        </p:spPr>
        <p:txBody>
          <a:bodyPr anchor="ctr"/>
          <a:lstStyle/>
          <a:p>
            <a:pPr marL="514350" indent="-514350">
              <a:buFont typeface="+mj-lt"/>
              <a:buAutoNum type="romanLcPeriod"/>
            </a:pPr>
            <a:r>
              <a:rPr lang="en-US" dirty="0"/>
              <a:t>Approaches</a:t>
            </a:r>
          </a:p>
        </p:txBody>
      </p:sp>
    </p:spTree>
    <p:extLst>
      <p:ext uri="{BB962C8B-B14F-4D97-AF65-F5344CB8AC3E}">
        <p14:creationId xmlns:p14="http://schemas.microsoft.com/office/powerpoint/2010/main" val="362387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B177C6-0E25-864D-8982-838FEF78B154}"/>
              </a:ext>
            </a:extLst>
          </p:cNvPr>
          <p:cNvSpPr txBox="1"/>
          <p:nvPr/>
        </p:nvSpPr>
        <p:spPr>
          <a:xfrm>
            <a:off x="838200" y="1690688"/>
            <a:ext cx="10515600"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Complexity mainly dependent on finding longest common subsequence.</a:t>
            </a:r>
          </a:p>
          <a:p>
            <a:pPr marL="285750" indent="-285750">
              <a:lnSpc>
                <a:spcPct val="150000"/>
              </a:lnSpc>
              <a:buFont typeface="Arial" panose="020B0604020202020204" pitchFamily="34" charset="0"/>
              <a:buChar char="•"/>
            </a:pPr>
            <a:r>
              <a:rPr lang="en-US" sz="2000" dirty="0"/>
              <a:t>Complexity of the longest common subsequence algorithm was changed from O(n.2</a:t>
            </a:r>
            <a:r>
              <a:rPr lang="en-US" sz="2000" baseline="30000" dirty="0"/>
              <a:t>m</a:t>
            </a:r>
            <a:r>
              <a:rPr lang="en-US" sz="2000" dirty="0"/>
              <a:t>) to O(nm).</a:t>
            </a:r>
          </a:p>
          <a:p>
            <a:pPr marL="285750" indent="-285750">
              <a:lnSpc>
                <a:spcPct val="150000"/>
              </a:lnSpc>
              <a:buFont typeface="Arial" panose="020B0604020202020204" pitchFamily="34" charset="0"/>
              <a:buChar char="•"/>
            </a:pPr>
            <a:r>
              <a:rPr lang="en-US" sz="2000" dirty="0"/>
              <a:t>Compiler optimization.</a:t>
            </a:r>
          </a:p>
          <a:p>
            <a:pPr marL="285750" indent="-285750">
              <a:lnSpc>
                <a:spcPct val="150000"/>
              </a:lnSpc>
              <a:buFont typeface="Arial" panose="020B0604020202020204" pitchFamily="34" charset="0"/>
              <a:buChar char="•"/>
            </a:pPr>
            <a:r>
              <a:rPr lang="en-US" sz="2000" dirty="0"/>
              <a:t>Other minor optimizations include</a:t>
            </a:r>
          </a:p>
          <a:p>
            <a:pPr marL="800100" lvl="1" indent="-342900">
              <a:lnSpc>
                <a:spcPct val="150000"/>
              </a:lnSpc>
              <a:buFont typeface="Courier New" panose="02070309020205020404" pitchFamily="49" charset="0"/>
              <a:buChar char="o"/>
            </a:pPr>
            <a:r>
              <a:rPr lang="en-US" sz="2000" dirty="0"/>
              <a:t>String comparison loops are using registers as iterators</a:t>
            </a:r>
          </a:p>
          <a:p>
            <a:pPr marL="800100" lvl="1" indent="-342900">
              <a:lnSpc>
                <a:spcPct val="150000"/>
              </a:lnSpc>
              <a:buFont typeface="Courier New" panose="02070309020205020404" pitchFamily="49" charset="0"/>
              <a:buChar char="o"/>
            </a:pPr>
            <a:r>
              <a:rPr lang="en-US" sz="2000" dirty="0"/>
              <a:t>Pre-increment used instead of Post-increment</a:t>
            </a:r>
          </a:p>
        </p:txBody>
      </p:sp>
      <p:sp>
        <p:nvSpPr>
          <p:cNvPr id="4" name="Text Placeholder 2">
            <a:extLst>
              <a:ext uri="{FF2B5EF4-FFF2-40B4-BE49-F238E27FC236}">
                <a16:creationId xmlns:a16="http://schemas.microsoft.com/office/drawing/2014/main" id="{AA4627E7-D6E7-B147-A7E2-03871C2B08F4}"/>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ii.  Optimizations</a:t>
            </a:r>
          </a:p>
        </p:txBody>
      </p:sp>
    </p:spTree>
    <p:extLst>
      <p:ext uri="{BB962C8B-B14F-4D97-AF65-F5344CB8AC3E}">
        <p14:creationId xmlns:p14="http://schemas.microsoft.com/office/powerpoint/2010/main" val="2161440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AA4627E7-D6E7-B147-A7E2-03871C2B08F4}"/>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ii.  Measurements</a:t>
            </a:r>
          </a:p>
        </p:txBody>
      </p:sp>
      <p:sp>
        <p:nvSpPr>
          <p:cNvPr id="12" name="TextBox 11">
            <a:extLst>
              <a:ext uri="{FF2B5EF4-FFF2-40B4-BE49-F238E27FC236}">
                <a16:creationId xmlns:a16="http://schemas.microsoft.com/office/drawing/2014/main" id="{9D427392-A0ED-3D43-8F21-749885950BFE}"/>
              </a:ext>
            </a:extLst>
          </p:cNvPr>
          <p:cNvSpPr txBox="1"/>
          <p:nvPr/>
        </p:nvSpPr>
        <p:spPr>
          <a:xfrm>
            <a:off x="1208422" y="1690688"/>
            <a:ext cx="10005678" cy="923330"/>
          </a:xfrm>
          <a:prstGeom prst="rect">
            <a:avLst/>
          </a:prstGeom>
          <a:noFill/>
        </p:spPr>
        <p:txBody>
          <a:bodyPr wrap="square" rtlCol="0">
            <a:spAutoFit/>
          </a:bodyPr>
          <a:lstStyle/>
          <a:p>
            <a:r>
              <a:rPr lang="en-US" b="1" dirty="0"/>
              <a:t>Time Comparison</a:t>
            </a:r>
          </a:p>
          <a:p>
            <a:endParaRPr lang="en-US" dirty="0"/>
          </a:p>
          <a:p>
            <a:r>
              <a:rPr lang="en-US" dirty="0"/>
              <a:t>Naïve						Dynamic</a:t>
            </a:r>
          </a:p>
        </p:txBody>
      </p:sp>
      <p:pic>
        <p:nvPicPr>
          <p:cNvPr id="3" name="Picture 2" descr="Text&#10;&#10;Description automatically generated">
            <a:extLst>
              <a:ext uri="{FF2B5EF4-FFF2-40B4-BE49-F238E27FC236}">
                <a16:creationId xmlns:a16="http://schemas.microsoft.com/office/drawing/2014/main" id="{549A0EFA-D089-A04B-9EBC-268B647E5B0B}"/>
              </a:ext>
            </a:extLst>
          </p:cNvPr>
          <p:cNvPicPr>
            <a:picLocks noChangeAspect="1"/>
          </p:cNvPicPr>
          <p:nvPr/>
        </p:nvPicPr>
        <p:blipFill>
          <a:blip r:embed="rId2"/>
          <a:stretch>
            <a:fillRect/>
          </a:stretch>
        </p:blipFill>
        <p:spPr>
          <a:xfrm>
            <a:off x="6755492" y="2986681"/>
            <a:ext cx="4480147" cy="1788517"/>
          </a:xfrm>
          <a:prstGeom prst="rect">
            <a:avLst/>
          </a:prstGeom>
        </p:spPr>
      </p:pic>
      <p:pic>
        <p:nvPicPr>
          <p:cNvPr id="8" name="Picture 7" descr="Text&#10;&#10;Description automatically generated">
            <a:extLst>
              <a:ext uri="{FF2B5EF4-FFF2-40B4-BE49-F238E27FC236}">
                <a16:creationId xmlns:a16="http://schemas.microsoft.com/office/drawing/2014/main" id="{20FE03F7-BDC3-8049-A7C1-B789FF3370EF}"/>
              </a:ext>
            </a:extLst>
          </p:cNvPr>
          <p:cNvPicPr>
            <a:picLocks noChangeAspect="1"/>
          </p:cNvPicPr>
          <p:nvPr/>
        </p:nvPicPr>
        <p:blipFill>
          <a:blip r:embed="rId3"/>
          <a:stretch>
            <a:fillRect/>
          </a:stretch>
        </p:blipFill>
        <p:spPr>
          <a:xfrm>
            <a:off x="1312635" y="2986682"/>
            <a:ext cx="4317733" cy="1788517"/>
          </a:xfrm>
          <a:prstGeom prst="rect">
            <a:avLst/>
          </a:prstGeom>
        </p:spPr>
      </p:pic>
    </p:spTree>
    <p:extLst>
      <p:ext uri="{BB962C8B-B14F-4D97-AF65-F5344CB8AC3E}">
        <p14:creationId xmlns:p14="http://schemas.microsoft.com/office/powerpoint/2010/main" val="359466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9171E-7DA0-DA4E-B6A2-EF605F566776}"/>
              </a:ext>
            </a:extLst>
          </p:cNvPr>
          <p:cNvSpPr txBox="1"/>
          <p:nvPr/>
        </p:nvSpPr>
        <p:spPr>
          <a:xfrm>
            <a:off x="694581" y="1030288"/>
            <a:ext cx="10005678" cy="923330"/>
          </a:xfrm>
          <a:prstGeom prst="rect">
            <a:avLst/>
          </a:prstGeom>
          <a:noFill/>
        </p:spPr>
        <p:txBody>
          <a:bodyPr wrap="square" rtlCol="0">
            <a:spAutoFit/>
          </a:bodyPr>
          <a:lstStyle/>
          <a:p>
            <a:r>
              <a:rPr lang="en-US" b="1" dirty="0"/>
              <a:t>Memory Comparison</a:t>
            </a:r>
          </a:p>
          <a:p>
            <a:endParaRPr lang="en-US" dirty="0"/>
          </a:p>
          <a:p>
            <a:r>
              <a:rPr lang="en-US" dirty="0"/>
              <a:t>Naïve - Brute Force:				Optimized – Dynamic Programming:</a:t>
            </a:r>
          </a:p>
        </p:txBody>
      </p:sp>
      <p:pic>
        <p:nvPicPr>
          <p:cNvPr id="6" name="Picture 5" descr="A picture containing graphical user interface&#10;&#10;Description automatically generated">
            <a:extLst>
              <a:ext uri="{FF2B5EF4-FFF2-40B4-BE49-F238E27FC236}">
                <a16:creationId xmlns:a16="http://schemas.microsoft.com/office/drawing/2014/main" id="{9D7F4783-5022-4142-AD38-6FAE32D55312}"/>
              </a:ext>
            </a:extLst>
          </p:cNvPr>
          <p:cNvPicPr>
            <a:picLocks noChangeAspect="1"/>
          </p:cNvPicPr>
          <p:nvPr/>
        </p:nvPicPr>
        <p:blipFill>
          <a:blip r:embed="rId2"/>
          <a:stretch>
            <a:fillRect/>
          </a:stretch>
        </p:blipFill>
        <p:spPr>
          <a:xfrm>
            <a:off x="767151" y="2367036"/>
            <a:ext cx="4829746" cy="308716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61D82BEC-DEF6-D84D-82F5-FB618A5BD5A2}"/>
              </a:ext>
            </a:extLst>
          </p:cNvPr>
          <p:cNvPicPr>
            <a:picLocks noChangeAspect="1"/>
          </p:cNvPicPr>
          <p:nvPr/>
        </p:nvPicPr>
        <p:blipFill>
          <a:blip r:embed="rId3"/>
          <a:stretch>
            <a:fillRect/>
          </a:stretch>
        </p:blipFill>
        <p:spPr>
          <a:xfrm>
            <a:off x="6254749" y="2351695"/>
            <a:ext cx="5066393" cy="3087165"/>
          </a:xfrm>
          <a:prstGeom prst="rect">
            <a:avLst/>
          </a:prstGeom>
        </p:spPr>
      </p:pic>
    </p:spTree>
    <p:extLst>
      <p:ext uri="{BB962C8B-B14F-4D97-AF65-F5344CB8AC3E}">
        <p14:creationId xmlns:p14="http://schemas.microsoft.com/office/powerpoint/2010/main" val="2858490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29C1-7696-A147-B445-7D00F115A8B3}"/>
              </a:ext>
            </a:extLst>
          </p:cNvPr>
          <p:cNvSpPr>
            <a:spLocks noGrp="1"/>
          </p:cNvSpPr>
          <p:nvPr>
            <p:ph type="title"/>
          </p:nvPr>
        </p:nvSpPr>
        <p:spPr/>
        <p:txBody>
          <a:bodyPr/>
          <a:lstStyle/>
          <a:p>
            <a:pPr algn="ctr"/>
            <a:r>
              <a:rPr lang="en-US" dirty="0"/>
              <a:t>Problem 4</a:t>
            </a:r>
          </a:p>
        </p:txBody>
      </p:sp>
      <p:sp>
        <p:nvSpPr>
          <p:cNvPr id="4" name="Content Placeholder 3">
            <a:extLst>
              <a:ext uri="{FF2B5EF4-FFF2-40B4-BE49-F238E27FC236}">
                <a16:creationId xmlns:a16="http://schemas.microsoft.com/office/drawing/2014/main" id="{364C72BF-258A-804D-93B3-1FB4419B8917}"/>
              </a:ext>
            </a:extLst>
          </p:cNvPr>
          <p:cNvSpPr>
            <a:spLocks noGrp="1"/>
          </p:cNvSpPr>
          <p:nvPr>
            <p:ph sz="half" idx="2"/>
          </p:nvPr>
        </p:nvSpPr>
        <p:spPr/>
        <p:txBody>
          <a:bodyPr>
            <a:normAutofit/>
          </a:bodyPr>
          <a:lstStyle/>
          <a:p>
            <a:pPr>
              <a:lnSpc>
                <a:spcPct val="150000"/>
              </a:lnSpc>
            </a:pPr>
            <a:r>
              <a:rPr lang="en-US" sz="2000" b="1" dirty="0"/>
              <a:t>Loops 𝑂(𝑛^3 )</a:t>
            </a:r>
          </a:p>
          <a:p>
            <a:pPr marL="0" indent="0">
              <a:lnSpc>
                <a:spcPct val="150000"/>
              </a:lnSpc>
              <a:buNone/>
            </a:pPr>
            <a:r>
              <a:rPr lang="en-US" sz="2000" dirty="0"/>
              <a:t>Three loops to iterate over the elements of two matrices, finding the dot product and accumulating the result in third matrix.</a:t>
            </a:r>
          </a:p>
          <a:p>
            <a:pPr marL="0" indent="0">
              <a:lnSpc>
                <a:spcPct val="150000"/>
              </a:lnSpc>
              <a:buNone/>
            </a:pPr>
            <a:r>
              <a:rPr lang="en-US" sz="2000" dirty="0"/>
              <a:t>Variations in this method include basic loops, cached loops, and multithreaded functions.</a:t>
            </a:r>
          </a:p>
        </p:txBody>
      </p:sp>
      <p:sp>
        <p:nvSpPr>
          <p:cNvPr id="6" name="Content Placeholder 5">
            <a:extLst>
              <a:ext uri="{FF2B5EF4-FFF2-40B4-BE49-F238E27FC236}">
                <a16:creationId xmlns:a16="http://schemas.microsoft.com/office/drawing/2014/main" id="{FF0A3709-1F29-5D43-B890-121D54D75EDC}"/>
              </a:ext>
            </a:extLst>
          </p:cNvPr>
          <p:cNvSpPr>
            <a:spLocks noGrp="1"/>
          </p:cNvSpPr>
          <p:nvPr>
            <p:ph sz="quarter" idx="4"/>
          </p:nvPr>
        </p:nvSpPr>
        <p:spPr/>
        <p:txBody>
          <a:bodyPr>
            <a:normAutofit/>
          </a:bodyPr>
          <a:lstStyle/>
          <a:p>
            <a:pPr>
              <a:lnSpc>
                <a:spcPct val="150000"/>
              </a:lnSpc>
            </a:pPr>
            <a:r>
              <a:rPr lang="en-US" sz="2000" b="1" dirty="0"/>
              <a:t>Strassen’s Algorithm 𝑂(𝑛^2.8 )</a:t>
            </a:r>
          </a:p>
          <a:p>
            <a:pPr marL="0" indent="0">
              <a:lnSpc>
                <a:spcPct val="150000"/>
              </a:lnSpc>
              <a:buNone/>
            </a:pPr>
            <a:r>
              <a:rPr lang="en-US" sz="2000" dirty="0"/>
              <a:t>The algorithm  follows divide and conquer approach.</a:t>
            </a:r>
          </a:p>
          <a:p>
            <a:pPr marL="0" indent="0">
              <a:lnSpc>
                <a:spcPct val="150000"/>
              </a:lnSpc>
              <a:buNone/>
            </a:pPr>
            <a:r>
              <a:rPr lang="en-US" sz="2000" dirty="0"/>
              <a:t>It saves one matrix multiplication (7 instead of 8) but the overhead of recursion and preprocessing (padding and finding constant values) takes up more time.</a:t>
            </a:r>
          </a:p>
          <a:p>
            <a:pPr marL="0" indent="0">
              <a:lnSpc>
                <a:spcPct val="150000"/>
              </a:lnSpc>
              <a:buNone/>
            </a:pPr>
            <a:endParaRPr lang="en-US" sz="2000" dirty="0"/>
          </a:p>
        </p:txBody>
      </p:sp>
      <p:cxnSp>
        <p:nvCxnSpPr>
          <p:cNvPr id="9" name="Straight Connector 8">
            <a:extLst>
              <a:ext uri="{FF2B5EF4-FFF2-40B4-BE49-F238E27FC236}">
                <a16:creationId xmlns:a16="http://schemas.microsoft.com/office/drawing/2014/main" id="{4972DAA7-BC0A-1846-A845-B1B6675598F9}"/>
              </a:ext>
            </a:extLst>
          </p:cNvPr>
          <p:cNvCxnSpPr>
            <a:cxnSpLocks/>
          </p:cNvCxnSpPr>
          <p:nvPr/>
        </p:nvCxnSpPr>
        <p:spPr>
          <a:xfrm>
            <a:off x="6019801" y="2365375"/>
            <a:ext cx="0" cy="3977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DD069265-46BE-674E-A0E3-DF09C1B93B8A}"/>
              </a:ext>
            </a:extLst>
          </p:cNvPr>
          <p:cNvSpPr>
            <a:spLocks noGrp="1"/>
          </p:cNvSpPr>
          <p:nvPr>
            <p:ph type="body" idx="1"/>
          </p:nvPr>
        </p:nvSpPr>
        <p:spPr>
          <a:xfrm>
            <a:off x="839788" y="1401763"/>
            <a:ext cx="10512424" cy="823912"/>
          </a:xfrm>
        </p:spPr>
        <p:txBody>
          <a:bodyPr anchor="ctr"/>
          <a:lstStyle/>
          <a:p>
            <a:pPr marL="514350" indent="-514350">
              <a:buFont typeface="+mj-lt"/>
              <a:buAutoNum type="romanLcPeriod"/>
            </a:pPr>
            <a:r>
              <a:rPr lang="en-US" dirty="0"/>
              <a:t>Approaches</a:t>
            </a:r>
          </a:p>
        </p:txBody>
      </p:sp>
      <p:sp>
        <p:nvSpPr>
          <p:cNvPr id="13" name="Footer Placeholder 10">
            <a:extLst>
              <a:ext uri="{FF2B5EF4-FFF2-40B4-BE49-F238E27FC236}">
                <a16:creationId xmlns:a16="http://schemas.microsoft.com/office/drawing/2014/main" id="{69ED27E5-43C8-5D47-B3FD-095C39D6CBB2}"/>
              </a:ext>
            </a:extLst>
          </p:cNvPr>
          <p:cNvSpPr>
            <a:spLocks noGrp="1"/>
          </p:cNvSpPr>
          <p:nvPr>
            <p:ph type="ftr" sz="quarter" idx="11"/>
          </p:nvPr>
        </p:nvSpPr>
        <p:spPr>
          <a:xfrm>
            <a:off x="836606" y="6464300"/>
            <a:ext cx="10515600" cy="365125"/>
          </a:xfrm>
        </p:spPr>
        <p:txBody>
          <a:bodyPr/>
          <a:lstStyle/>
          <a:p>
            <a:r>
              <a:rPr lang="en-US" dirty="0">
                <a:hlinkClick r:id="rId2"/>
              </a:rPr>
              <a:t>https://github.com/dmonaldo/strassen-matrix-multiplication/blob/master/main.cpp</a:t>
            </a:r>
            <a:endParaRPr lang="en-US" dirty="0"/>
          </a:p>
          <a:p>
            <a:r>
              <a:rPr lang="en-US" dirty="0">
                <a:hlinkClick r:id="rId3"/>
              </a:rPr>
              <a:t>https://gist.github.com/nadavrot/5b35d44e8ba3dd718e595e40184d03f0</a:t>
            </a:r>
            <a:endParaRPr lang="en-US" dirty="0"/>
          </a:p>
        </p:txBody>
      </p:sp>
    </p:spTree>
    <p:extLst>
      <p:ext uri="{BB962C8B-B14F-4D97-AF65-F5344CB8AC3E}">
        <p14:creationId xmlns:p14="http://schemas.microsoft.com/office/powerpoint/2010/main" val="26513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69D3-1374-C143-BADA-32FC67FDB4F7}"/>
              </a:ext>
            </a:extLst>
          </p:cNvPr>
          <p:cNvSpPr>
            <a:spLocks noGrp="1"/>
          </p:cNvSpPr>
          <p:nvPr>
            <p:ph type="title"/>
          </p:nvPr>
        </p:nvSpPr>
        <p:spPr/>
        <p:txBody>
          <a:bodyPr/>
          <a:lstStyle/>
          <a:p>
            <a:r>
              <a:rPr lang="en-US" dirty="0"/>
              <a:t>Standard loops (</a:t>
            </a:r>
            <a:r>
              <a:rPr lang="en-US" dirty="0" err="1"/>
              <a:t>i</a:t>
            </a:r>
            <a:r>
              <a:rPr lang="en-US" dirty="0"/>
              <a:t>, j, k)</a:t>
            </a:r>
          </a:p>
        </p:txBody>
      </p:sp>
      <p:graphicFrame>
        <p:nvGraphicFramePr>
          <p:cNvPr id="3" name="Table 4">
            <a:extLst>
              <a:ext uri="{FF2B5EF4-FFF2-40B4-BE49-F238E27FC236}">
                <a16:creationId xmlns:a16="http://schemas.microsoft.com/office/drawing/2014/main" id="{30EB45A3-9855-F047-8177-F3C067055C5C}"/>
              </a:ext>
            </a:extLst>
          </p:cNvPr>
          <p:cNvGraphicFramePr>
            <a:graphicFrameLocks/>
          </p:cNvGraphicFramePr>
          <p:nvPr>
            <p:extLst>
              <p:ext uri="{D42A27DB-BD31-4B8C-83A1-F6EECF244321}">
                <p14:modId xmlns:p14="http://schemas.microsoft.com/office/powerpoint/2010/main" val="2506904456"/>
              </p:ext>
            </p:extLst>
          </p:nvPr>
        </p:nvGraphicFramePr>
        <p:xfrm>
          <a:off x="2032000" y="2730500"/>
          <a:ext cx="3098799" cy="1994718"/>
        </p:xfrm>
        <a:graphic>
          <a:graphicData uri="http://schemas.openxmlformats.org/drawingml/2006/table">
            <a:tbl>
              <a:tblPr firstRow="1" bandRow="1">
                <a:tableStyleId>{2D5ABB26-0587-4C30-8999-92F81FD0307C}</a:tableStyleId>
              </a:tblPr>
              <a:tblGrid>
                <a:gridCol w="1032933">
                  <a:extLst>
                    <a:ext uri="{9D8B030D-6E8A-4147-A177-3AD203B41FA5}">
                      <a16:colId xmlns:a16="http://schemas.microsoft.com/office/drawing/2014/main" val="5544129"/>
                    </a:ext>
                  </a:extLst>
                </a:gridCol>
                <a:gridCol w="1032933">
                  <a:extLst>
                    <a:ext uri="{9D8B030D-6E8A-4147-A177-3AD203B41FA5}">
                      <a16:colId xmlns:a16="http://schemas.microsoft.com/office/drawing/2014/main" val="80403075"/>
                    </a:ext>
                  </a:extLst>
                </a:gridCol>
                <a:gridCol w="1032933">
                  <a:extLst>
                    <a:ext uri="{9D8B030D-6E8A-4147-A177-3AD203B41FA5}">
                      <a16:colId xmlns:a16="http://schemas.microsoft.com/office/drawing/2014/main" val="2922238180"/>
                    </a:ext>
                  </a:extLst>
                </a:gridCol>
              </a:tblGrid>
              <a:tr h="664906">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65393729"/>
                  </a:ext>
                </a:extLst>
              </a:tr>
              <a:tr h="664906">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02851"/>
                  </a:ext>
                </a:extLst>
              </a:tr>
              <a:tr h="664906">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18598441"/>
                  </a:ext>
                </a:extLst>
              </a:tr>
            </a:tbl>
          </a:graphicData>
        </a:graphic>
      </p:graphicFrame>
      <p:graphicFrame>
        <p:nvGraphicFramePr>
          <p:cNvPr id="4" name="Table 3">
            <a:extLst>
              <a:ext uri="{FF2B5EF4-FFF2-40B4-BE49-F238E27FC236}">
                <a16:creationId xmlns:a16="http://schemas.microsoft.com/office/drawing/2014/main" id="{3B4DDAA2-BF8B-7D43-874A-AC80D396A80F}"/>
              </a:ext>
            </a:extLst>
          </p:cNvPr>
          <p:cNvGraphicFramePr>
            <a:graphicFrameLocks/>
          </p:cNvGraphicFramePr>
          <p:nvPr>
            <p:extLst>
              <p:ext uri="{D42A27DB-BD31-4B8C-83A1-F6EECF244321}">
                <p14:modId xmlns:p14="http://schemas.microsoft.com/office/powerpoint/2010/main" val="338339335"/>
              </p:ext>
            </p:extLst>
          </p:nvPr>
        </p:nvGraphicFramePr>
        <p:xfrm>
          <a:off x="6935063" y="2731131"/>
          <a:ext cx="3098799" cy="1994718"/>
        </p:xfrm>
        <a:graphic>
          <a:graphicData uri="http://schemas.openxmlformats.org/drawingml/2006/table">
            <a:tbl>
              <a:tblPr firstRow="1" bandRow="1">
                <a:tableStyleId>{2D5ABB26-0587-4C30-8999-92F81FD0307C}</a:tableStyleId>
              </a:tblPr>
              <a:tblGrid>
                <a:gridCol w="1032933">
                  <a:extLst>
                    <a:ext uri="{9D8B030D-6E8A-4147-A177-3AD203B41FA5}">
                      <a16:colId xmlns:a16="http://schemas.microsoft.com/office/drawing/2014/main" val="5544129"/>
                    </a:ext>
                  </a:extLst>
                </a:gridCol>
                <a:gridCol w="1032933">
                  <a:extLst>
                    <a:ext uri="{9D8B030D-6E8A-4147-A177-3AD203B41FA5}">
                      <a16:colId xmlns:a16="http://schemas.microsoft.com/office/drawing/2014/main" val="80403075"/>
                    </a:ext>
                  </a:extLst>
                </a:gridCol>
                <a:gridCol w="1032933">
                  <a:extLst>
                    <a:ext uri="{9D8B030D-6E8A-4147-A177-3AD203B41FA5}">
                      <a16:colId xmlns:a16="http://schemas.microsoft.com/office/drawing/2014/main" val="2922238180"/>
                    </a:ext>
                  </a:extLst>
                </a:gridCol>
              </a:tblGrid>
              <a:tr h="664906">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393729"/>
                  </a:ext>
                </a:extLst>
              </a:tr>
              <a:tr h="664906">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02851"/>
                  </a:ext>
                </a:extLst>
              </a:tr>
              <a:tr h="664906">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18598441"/>
                  </a:ext>
                </a:extLst>
              </a:tr>
            </a:tbl>
          </a:graphicData>
        </a:graphic>
      </p:graphicFrame>
      <p:sp>
        <p:nvSpPr>
          <p:cNvPr id="5" name="Multiplication Sign 6">
            <a:extLst>
              <a:ext uri="{FF2B5EF4-FFF2-40B4-BE49-F238E27FC236}">
                <a16:creationId xmlns:a16="http://schemas.microsoft.com/office/drawing/2014/main" id="{EB9A0AE0-894B-BB4A-98A0-C9E3D121A654}"/>
              </a:ext>
            </a:extLst>
          </p:cNvPr>
          <p:cNvSpPr/>
          <p:nvPr/>
        </p:nvSpPr>
        <p:spPr>
          <a:xfrm>
            <a:off x="5889656" y="3455480"/>
            <a:ext cx="408373" cy="506028"/>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A083A74-EB09-CA48-A6B0-68F17BCCF9DD}"/>
              </a:ext>
            </a:extLst>
          </p:cNvPr>
          <p:cNvSpPr txBox="1"/>
          <p:nvPr/>
        </p:nvSpPr>
        <p:spPr>
          <a:xfrm>
            <a:off x="776426" y="5292546"/>
            <a:ext cx="1630351" cy="1200329"/>
          </a:xfrm>
          <a:prstGeom prst="rect">
            <a:avLst/>
          </a:prstGeom>
          <a:noFill/>
        </p:spPr>
        <p:txBody>
          <a:bodyPr wrap="square" rtlCol="0">
            <a:spAutoFit/>
          </a:bodyPr>
          <a:lstStyle/>
          <a:p>
            <a:r>
              <a:rPr lang="en-US" b="1" dirty="0"/>
              <a:t>Key:</a:t>
            </a:r>
          </a:p>
          <a:p>
            <a:r>
              <a:rPr lang="en-US" dirty="0">
                <a:solidFill>
                  <a:schemeClr val="accent1">
                    <a:lumMod val="60000"/>
                    <a:lumOff val="40000"/>
                  </a:schemeClr>
                </a:solidFill>
              </a:rPr>
              <a:t>Blue</a:t>
            </a:r>
            <a:r>
              <a:rPr lang="en-US" dirty="0"/>
              <a:t> : </a:t>
            </a:r>
            <a:r>
              <a:rPr lang="en-US" dirty="0" err="1"/>
              <a:t>i</a:t>
            </a:r>
            <a:endParaRPr lang="en-US" dirty="0"/>
          </a:p>
          <a:p>
            <a:r>
              <a:rPr lang="en-US" dirty="0">
                <a:solidFill>
                  <a:schemeClr val="accent4">
                    <a:lumMod val="40000"/>
                    <a:lumOff val="60000"/>
                  </a:schemeClr>
                </a:solidFill>
              </a:rPr>
              <a:t>Yellow</a:t>
            </a:r>
            <a:r>
              <a:rPr lang="en-US" dirty="0"/>
              <a:t> : j</a:t>
            </a:r>
          </a:p>
          <a:p>
            <a:r>
              <a:rPr lang="en-US" dirty="0">
                <a:solidFill>
                  <a:schemeClr val="accent6">
                    <a:lumMod val="60000"/>
                    <a:lumOff val="40000"/>
                  </a:schemeClr>
                </a:solidFill>
              </a:rPr>
              <a:t>Green</a:t>
            </a:r>
            <a:r>
              <a:rPr lang="en-US" dirty="0"/>
              <a:t> : k</a:t>
            </a:r>
          </a:p>
        </p:txBody>
      </p:sp>
    </p:spTree>
    <p:extLst>
      <p:ext uri="{BB962C8B-B14F-4D97-AF65-F5344CB8AC3E}">
        <p14:creationId xmlns:p14="http://schemas.microsoft.com/office/powerpoint/2010/main" val="1481768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D2E9-A052-0044-AE29-5DC888FD4449}"/>
              </a:ext>
            </a:extLst>
          </p:cNvPr>
          <p:cNvSpPr>
            <a:spLocks noGrp="1"/>
          </p:cNvSpPr>
          <p:nvPr>
            <p:ph type="title"/>
          </p:nvPr>
        </p:nvSpPr>
        <p:spPr/>
        <p:txBody>
          <a:bodyPr/>
          <a:lstStyle/>
          <a:p>
            <a:r>
              <a:rPr lang="en-US" dirty="0"/>
              <a:t>Standard loops (</a:t>
            </a:r>
            <a:r>
              <a:rPr lang="en-US" dirty="0" err="1"/>
              <a:t>i</a:t>
            </a:r>
            <a:r>
              <a:rPr lang="en-US" dirty="0"/>
              <a:t>, j, k)</a:t>
            </a:r>
          </a:p>
        </p:txBody>
      </p:sp>
      <p:sp>
        <p:nvSpPr>
          <p:cNvPr id="6" name="TextBox 5">
            <a:extLst>
              <a:ext uri="{FF2B5EF4-FFF2-40B4-BE49-F238E27FC236}">
                <a16:creationId xmlns:a16="http://schemas.microsoft.com/office/drawing/2014/main" id="{40E6EEF8-CAB7-2747-BE3E-8C61B76F540C}"/>
              </a:ext>
            </a:extLst>
          </p:cNvPr>
          <p:cNvSpPr txBox="1"/>
          <p:nvPr/>
        </p:nvSpPr>
        <p:spPr>
          <a:xfrm>
            <a:off x="776426" y="5292546"/>
            <a:ext cx="1630351" cy="1200329"/>
          </a:xfrm>
          <a:prstGeom prst="rect">
            <a:avLst/>
          </a:prstGeom>
          <a:noFill/>
        </p:spPr>
        <p:txBody>
          <a:bodyPr wrap="square" rtlCol="0">
            <a:spAutoFit/>
          </a:bodyPr>
          <a:lstStyle/>
          <a:p>
            <a:r>
              <a:rPr lang="en-US" b="1" dirty="0"/>
              <a:t>Key:</a:t>
            </a:r>
          </a:p>
          <a:p>
            <a:r>
              <a:rPr lang="en-US" dirty="0">
                <a:solidFill>
                  <a:schemeClr val="accent1">
                    <a:lumMod val="60000"/>
                    <a:lumOff val="40000"/>
                  </a:schemeClr>
                </a:solidFill>
              </a:rPr>
              <a:t>Blue</a:t>
            </a:r>
            <a:r>
              <a:rPr lang="en-US" dirty="0"/>
              <a:t> : </a:t>
            </a:r>
            <a:r>
              <a:rPr lang="en-US" dirty="0" err="1"/>
              <a:t>i</a:t>
            </a:r>
            <a:endParaRPr lang="en-US" dirty="0"/>
          </a:p>
          <a:p>
            <a:r>
              <a:rPr lang="en-US" dirty="0">
                <a:solidFill>
                  <a:schemeClr val="accent4">
                    <a:lumMod val="40000"/>
                    <a:lumOff val="60000"/>
                  </a:schemeClr>
                </a:solidFill>
              </a:rPr>
              <a:t>Yellow</a:t>
            </a:r>
            <a:r>
              <a:rPr lang="en-US" dirty="0"/>
              <a:t> : j</a:t>
            </a:r>
          </a:p>
          <a:p>
            <a:r>
              <a:rPr lang="en-US" dirty="0">
                <a:solidFill>
                  <a:schemeClr val="accent6">
                    <a:lumMod val="60000"/>
                    <a:lumOff val="40000"/>
                  </a:schemeClr>
                </a:solidFill>
              </a:rPr>
              <a:t>Green</a:t>
            </a:r>
            <a:r>
              <a:rPr lang="en-US" dirty="0"/>
              <a:t> : k</a:t>
            </a:r>
          </a:p>
        </p:txBody>
      </p:sp>
      <p:graphicFrame>
        <p:nvGraphicFramePr>
          <p:cNvPr id="7" name="Table 4">
            <a:extLst>
              <a:ext uri="{FF2B5EF4-FFF2-40B4-BE49-F238E27FC236}">
                <a16:creationId xmlns:a16="http://schemas.microsoft.com/office/drawing/2014/main" id="{6872223D-FB6A-9E4D-BE75-2C3BACFD7A83}"/>
              </a:ext>
            </a:extLst>
          </p:cNvPr>
          <p:cNvGraphicFramePr>
            <a:graphicFrameLocks/>
          </p:cNvGraphicFramePr>
          <p:nvPr>
            <p:extLst>
              <p:ext uri="{D42A27DB-BD31-4B8C-83A1-F6EECF244321}">
                <p14:modId xmlns:p14="http://schemas.microsoft.com/office/powerpoint/2010/main" val="2064996603"/>
              </p:ext>
            </p:extLst>
          </p:nvPr>
        </p:nvGraphicFramePr>
        <p:xfrm>
          <a:off x="2032000" y="2730500"/>
          <a:ext cx="3098799" cy="1994718"/>
        </p:xfrm>
        <a:graphic>
          <a:graphicData uri="http://schemas.openxmlformats.org/drawingml/2006/table">
            <a:tbl>
              <a:tblPr firstRow="1" bandRow="1">
                <a:tableStyleId>{2D5ABB26-0587-4C30-8999-92F81FD0307C}</a:tableStyleId>
              </a:tblPr>
              <a:tblGrid>
                <a:gridCol w="1032933">
                  <a:extLst>
                    <a:ext uri="{9D8B030D-6E8A-4147-A177-3AD203B41FA5}">
                      <a16:colId xmlns:a16="http://schemas.microsoft.com/office/drawing/2014/main" val="5544129"/>
                    </a:ext>
                  </a:extLst>
                </a:gridCol>
                <a:gridCol w="1032933">
                  <a:extLst>
                    <a:ext uri="{9D8B030D-6E8A-4147-A177-3AD203B41FA5}">
                      <a16:colId xmlns:a16="http://schemas.microsoft.com/office/drawing/2014/main" val="80403075"/>
                    </a:ext>
                  </a:extLst>
                </a:gridCol>
                <a:gridCol w="1032933">
                  <a:extLst>
                    <a:ext uri="{9D8B030D-6E8A-4147-A177-3AD203B41FA5}">
                      <a16:colId xmlns:a16="http://schemas.microsoft.com/office/drawing/2014/main" val="2922238180"/>
                    </a:ext>
                  </a:extLst>
                </a:gridCol>
              </a:tblGrid>
              <a:tr h="664906">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65393729"/>
                  </a:ext>
                </a:extLst>
              </a:tr>
              <a:tr h="664906">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02851"/>
                  </a:ext>
                </a:extLst>
              </a:tr>
              <a:tr h="664906">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18598441"/>
                  </a:ext>
                </a:extLst>
              </a:tr>
            </a:tbl>
          </a:graphicData>
        </a:graphic>
      </p:graphicFrame>
      <p:graphicFrame>
        <p:nvGraphicFramePr>
          <p:cNvPr id="8" name="Table 7">
            <a:extLst>
              <a:ext uri="{FF2B5EF4-FFF2-40B4-BE49-F238E27FC236}">
                <a16:creationId xmlns:a16="http://schemas.microsoft.com/office/drawing/2014/main" id="{9479D001-05E0-634D-AE09-14AE8335271D}"/>
              </a:ext>
            </a:extLst>
          </p:cNvPr>
          <p:cNvGraphicFramePr>
            <a:graphicFrameLocks/>
          </p:cNvGraphicFramePr>
          <p:nvPr>
            <p:extLst>
              <p:ext uri="{D42A27DB-BD31-4B8C-83A1-F6EECF244321}">
                <p14:modId xmlns:p14="http://schemas.microsoft.com/office/powerpoint/2010/main" val="2252657739"/>
              </p:ext>
            </p:extLst>
          </p:nvPr>
        </p:nvGraphicFramePr>
        <p:xfrm>
          <a:off x="6935063" y="2731131"/>
          <a:ext cx="3098799" cy="1994718"/>
        </p:xfrm>
        <a:graphic>
          <a:graphicData uri="http://schemas.openxmlformats.org/drawingml/2006/table">
            <a:tbl>
              <a:tblPr firstRow="1" bandRow="1">
                <a:tableStyleId>{2D5ABB26-0587-4C30-8999-92F81FD0307C}</a:tableStyleId>
              </a:tblPr>
              <a:tblGrid>
                <a:gridCol w="1032933">
                  <a:extLst>
                    <a:ext uri="{9D8B030D-6E8A-4147-A177-3AD203B41FA5}">
                      <a16:colId xmlns:a16="http://schemas.microsoft.com/office/drawing/2014/main" val="5544129"/>
                    </a:ext>
                  </a:extLst>
                </a:gridCol>
                <a:gridCol w="1032933">
                  <a:extLst>
                    <a:ext uri="{9D8B030D-6E8A-4147-A177-3AD203B41FA5}">
                      <a16:colId xmlns:a16="http://schemas.microsoft.com/office/drawing/2014/main" val="80403075"/>
                    </a:ext>
                  </a:extLst>
                </a:gridCol>
                <a:gridCol w="1032933">
                  <a:extLst>
                    <a:ext uri="{9D8B030D-6E8A-4147-A177-3AD203B41FA5}">
                      <a16:colId xmlns:a16="http://schemas.microsoft.com/office/drawing/2014/main" val="2922238180"/>
                    </a:ext>
                  </a:extLst>
                </a:gridCol>
              </a:tblGrid>
              <a:tr h="664906">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393729"/>
                  </a:ext>
                </a:extLst>
              </a:tr>
              <a:tr h="664906">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02851"/>
                  </a:ext>
                </a:extLst>
              </a:tr>
              <a:tr h="664906">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18598441"/>
                  </a:ext>
                </a:extLst>
              </a:tr>
            </a:tbl>
          </a:graphicData>
        </a:graphic>
      </p:graphicFrame>
      <p:sp>
        <p:nvSpPr>
          <p:cNvPr id="9" name="Multiplication Sign 6">
            <a:extLst>
              <a:ext uri="{FF2B5EF4-FFF2-40B4-BE49-F238E27FC236}">
                <a16:creationId xmlns:a16="http://schemas.microsoft.com/office/drawing/2014/main" id="{5B1EC8B1-16DE-2F48-8645-04A9DE1D6DA2}"/>
              </a:ext>
            </a:extLst>
          </p:cNvPr>
          <p:cNvSpPr/>
          <p:nvPr/>
        </p:nvSpPr>
        <p:spPr>
          <a:xfrm>
            <a:off x="5889656" y="3455480"/>
            <a:ext cx="408373" cy="506028"/>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673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85866-595E-F342-A8CF-5D888EE6C0D6}"/>
              </a:ext>
            </a:extLst>
          </p:cNvPr>
          <p:cNvSpPr>
            <a:spLocks noGrp="1"/>
          </p:cNvSpPr>
          <p:nvPr>
            <p:ph type="title"/>
          </p:nvPr>
        </p:nvSpPr>
        <p:spPr/>
        <p:txBody>
          <a:bodyPr/>
          <a:lstStyle/>
          <a:p>
            <a:pPr algn="ctr"/>
            <a:r>
              <a:rPr lang="en-US" dirty="0"/>
              <a:t>Development Environment </a:t>
            </a:r>
          </a:p>
        </p:txBody>
      </p:sp>
      <p:sp>
        <p:nvSpPr>
          <p:cNvPr id="3" name="TextBox 2">
            <a:extLst>
              <a:ext uri="{FF2B5EF4-FFF2-40B4-BE49-F238E27FC236}">
                <a16:creationId xmlns:a16="http://schemas.microsoft.com/office/drawing/2014/main" id="{08B177C6-0E25-864D-8982-838FEF78B154}"/>
              </a:ext>
            </a:extLst>
          </p:cNvPr>
          <p:cNvSpPr txBox="1"/>
          <p:nvPr/>
        </p:nvSpPr>
        <p:spPr>
          <a:xfrm>
            <a:off x="838200" y="3587651"/>
            <a:ext cx="10515600" cy="2585323"/>
          </a:xfrm>
          <a:prstGeom prst="rect">
            <a:avLst/>
          </a:prstGeom>
          <a:noFill/>
        </p:spPr>
        <p:txBody>
          <a:bodyPr wrap="square" rtlCol="0">
            <a:spAutoFit/>
          </a:bodyPr>
          <a:lstStyle/>
          <a:p>
            <a:r>
              <a:rPr lang="en-US" dirty="0"/>
              <a:t>	    VS Code	            Sublime Text	 	  Sublime Merge		     GitHub</a:t>
            </a:r>
          </a:p>
          <a:p>
            <a:endParaRPr lang="en-US" dirty="0"/>
          </a:p>
          <a:p>
            <a:endParaRPr lang="en-US" dirty="0"/>
          </a:p>
          <a:p>
            <a:endParaRPr lang="en-US" dirty="0"/>
          </a:p>
          <a:p>
            <a:endParaRPr lang="en-US" dirty="0"/>
          </a:p>
          <a:p>
            <a:endParaRPr lang="en-US" dirty="0"/>
          </a:p>
          <a:p>
            <a:endParaRPr lang="en-US" dirty="0"/>
          </a:p>
          <a:p>
            <a:r>
              <a:rPr lang="en-US" dirty="0"/>
              <a:t>		         </a:t>
            </a:r>
          </a:p>
          <a:p>
            <a:r>
              <a:rPr lang="en-US" dirty="0"/>
              <a:t>		         Python		             C++		    GNU GCC</a:t>
            </a:r>
          </a:p>
        </p:txBody>
      </p:sp>
      <p:pic>
        <p:nvPicPr>
          <p:cNvPr id="1026" name="Picture 2" descr="Visual Studio Code - Wikipedia">
            <a:extLst>
              <a:ext uri="{FF2B5EF4-FFF2-40B4-BE49-F238E27FC236}">
                <a16:creationId xmlns:a16="http://schemas.microsoft.com/office/drawing/2014/main" id="{B79368D2-DD1D-B147-B6C5-244B518EE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855" y="1816331"/>
            <a:ext cx="1341438" cy="13414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ublime Text - Wikipedia">
            <a:extLst>
              <a:ext uri="{FF2B5EF4-FFF2-40B4-BE49-F238E27FC236}">
                <a16:creationId xmlns:a16="http://schemas.microsoft.com/office/drawing/2014/main" id="{81FFF8C9-4B75-9447-8FAD-B630705B0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356" y="1892770"/>
            <a:ext cx="1341438" cy="13414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stall Sublime Merge on Ubuntu using the Snap Store | Snapcraft">
            <a:extLst>
              <a:ext uri="{FF2B5EF4-FFF2-40B4-BE49-F238E27FC236}">
                <a16:creationId xmlns:a16="http://schemas.microsoft.com/office/drawing/2014/main" id="{8F600ACA-9756-0E44-B0AA-0A34C7FDA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28" y="1892770"/>
            <a:ext cx="1341438" cy="134143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lecular Neuroimaging Github account – Molecular Neuroimaging">
            <a:extLst>
              <a:ext uri="{FF2B5EF4-FFF2-40B4-BE49-F238E27FC236}">
                <a16:creationId xmlns:a16="http://schemas.microsoft.com/office/drawing/2014/main" id="{237DBC2A-1BC0-C54B-ACF2-8887D153B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4163" y="1858962"/>
            <a:ext cx="1341437" cy="12115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ogo, python icon - Free download on Iconfinder">
            <a:extLst>
              <a:ext uri="{FF2B5EF4-FFF2-40B4-BE49-F238E27FC236}">
                <a16:creationId xmlns:a16="http://schemas.microsoft.com/office/drawing/2014/main" id="{047D5FE4-F5DA-FE4A-8AFE-0C7DBF07BC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200" y="4284598"/>
            <a:ext cx="1341438" cy="134143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 - Wikipedia">
            <a:extLst>
              <a:ext uri="{FF2B5EF4-FFF2-40B4-BE49-F238E27FC236}">
                <a16:creationId xmlns:a16="http://schemas.microsoft.com/office/drawing/2014/main" id="{32E45E88-875B-364E-93F1-0CBD67444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9762" y="4256011"/>
            <a:ext cx="1262085" cy="141873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CC Logo / Software / Logonoid.com">
            <a:extLst>
              <a:ext uri="{FF2B5EF4-FFF2-40B4-BE49-F238E27FC236}">
                <a16:creationId xmlns:a16="http://schemas.microsoft.com/office/drawing/2014/main" id="{90166982-64FA-E444-AB6B-A15A7235C1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8067" y="4244242"/>
            <a:ext cx="1834556" cy="137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35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4475E-C881-7944-8A5D-93FB8BA1B10D}"/>
              </a:ext>
            </a:extLst>
          </p:cNvPr>
          <p:cNvSpPr>
            <a:spLocks noGrp="1"/>
          </p:cNvSpPr>
          <p:nvPr>
            <p:ph type="title"/>
          </p:nvPr>
        </p:nvSpPr>
        <p:spPr/>
        <p:txBody>
          <a:bodyPr/>
          <a:lstStyle/>
          <a:p>
            <a:r>
              <a:rPr lang="en-US" dirty="0"/>
              <a:t>Cache Optimized loops (</a:t>
            </a:r>
            <a:r>
              <a:rPr lang="en-US" dirty="0" err="1"/>
              <a:t>i</a:t>
            </a:r>
            <a:r>
              <a:rPr lang="en-US" dirty="0"/>
              <a:t>, k, j)</a:t>
            </a:r>
          </a:p>
        </p:txBody>
      </p:sp>
      <p:sp>
        <p:nvSpPr>
          <p:cNvPr id="3" name="TextBox 2">
            <a:extLst>
              <a:ext uri="{FF2B5EF4-FFF2-40B4-BE49-F238E27FC236}">
                <a16:creationId xmlns:a16="http://schemas.microsoft.com/office/drawing/2014/main" id="{633F7A4E-F51B-E846-9BD4-6D6D80908734}"/>
              </a:ext>
            </a:extLst>
          </p:cNvPr>
          <p:cNvSpPr txBox="1"/>
          <p:nvPr/>
        </p:nvSpPr>
        <p:spPr>
          <a:xfrm>
            <a:off x="776426" y="5292546"/>
            <a:ext cx="1630351" cy="1200329"/>
          </a:xfrm>
          <a:prstGeom prst="rect">
            <a:avLst/>
          </a:prstGeom>
          <a:noFill/>
        </p:spPr>
        <p:txBody>
          <a:bodyPr wrap="square" rtlCol="0">
            <a:spAutoFit/>
          </a:bodyPr>
          <a:lstStyle/>
          <a:p>
            <a:r>
              <a:rPr lang="en-US" b="1" dirty="0"/>
              <a:t>Key:</a:t>
            </a:r>
          </a:p>
          <a:p>
            <a:r>
              <a:rPr lang="en-US" dirty="0">
                <a:solidFill>
                  <a:schemeClr val="accent1">
                    <a:lumMod val="60000"/>
                    <a:lumOff val="40000"/>
                  </a:schemeClr>
                </a:solidFill>
              </a:rPr>
              <a:t>Blue</a:t>
            </a:r>
            <a:r>
              <a:rPr lang="en-US" dirty="0"/>
              <a:t> : </a:t>
            </a:r>
            <a:r>
              <a:rPr lang="en-US" dirty="0" err="1"/>
              <a:t>i</a:t>
            </a:r>
            <a:endParaRPr lang="en-US" dirty="0"/>
          </a:p>
          <a:p>
            <a:r>
              <a:rPr lang="en-US" dirty="0">
                <a:solidFill>
                  <a:schemeClr val="accent4">
                    <a:lumMod val="40000"/>
                    <a:lumOff val="60000"/>
                  </a:schemeClr>
                </a:solidFill>
              </a:rPr>
              <a:t>Yellow</a:t>
            </a:r>
            <a:r>
              <a:rPr lang="en-US" dirty="0"/>
              <a:t> : j</a:t>
            </a:r>
          </a:p>
          <a:p>
            <a:r>
              <a:rPr lang="en-US" dirty="0">
                <a:solidFill>
                  <a:schemeClr val="accent6">
                    <a:lumMod val="60000"/>
                    <a:lumOff val="40000"/>
                  </a:schemeClr>
                </a:solidFill>
              </a:rPr>
              <a:t>Green</a:t>
            </a:r>
            <a:r>
              <a:rPr lang="en-US" dirty="0"/>
              <a:t> : k</a:t>
            </a:r>
          </a:p>
        </p:txBody>
      </p:sp>
      <p:graphicFrame>
        <p:nvGraphicFramePr>
          <p:cNvPr id="7" name="Table 4">
            <a:extLst>
              <a:ext uri="{FF2B5EF4-FFF2-40B4-BE49-F238E27FC236}">
                <a16:creationId xmlns:a16="http://schemas.microsoft.com/office/drawing/2014/main" id="{0C5899C2-6DED-714C-96E5-B7FD72282ECB}"/>
              </a:ext>
            </a:extLst>
          </p:cNvPr>
          <p:cNvGraphicFramePr>
            <a:graphicFrameLocks/>
          </p:cNvGraphicFramePr>
          <p:nvPr>
            <p:extLst>
              <p:ext uri="{D42A27DB-BD31-4B8C-83A1-F6EECF244321}">
                <p14:modId xmlns:p14="http://schemas.microsoft.com/office/powerpoint/2010/main" val="3762842444"/>
              </p:ext>
            </p:extLst>
          </p:nvPr>
        </p:nvGraphicFramePr>
        <p:xfrm>
          <a:off x="2032000" y="2730500"/>
          <a:ext cx="3098799" cy="1994718"/>
        </p:xfrm>
        <a:graphic>
          <a:graphicData uri="http://schemas.openxmlformats.org/drawingml/2006/table">
            <a:tbl>
              <a:tblPr firstRow="1" bandRow="1">
                <a:tableStyleId>{2D5ABB26-0587-4C30-8999-92F81FD0307C}</a:tableStyleId>
              </a:tblPr>
              <a:tblGrid>
                <a:gridCol w="1032933">
                  <a:extLst>
                    <a:ext uri="{9D8B030D-6E8A-4147-A177-3AD203B41FA5}">
                      <a16:colId xmlns:a16="http://schemas.microsoft.com/office/drawing/2014/main" val="5544129"/>
                    </a:ext>
                  </a:extLst>
                </a:gridCol>
                <a:gridCol w="1032933">
                  <a:extLst>
                    <a:ext uri="{9D8B030D-6E8A-4147-A177-3AD203B41FA5}">
                      <a16:colId xmlns:a16="http://schemas.microsoft.com/office/drawing/2014/main" val="80403075"/>
                    </a:ext>
                  </a:extLst>
                </a:gridCol>
                <a:gridCol w="1032933">
                  <a:extLst>
                    <a:ext uri="{9D8B030D-6E8A-4147-A177-3AD203B41FA5}">
                      <a16:colId xmlns:a16="http://schemas.microsoft.com/office/drawing/2014/main" val="2922238180"/>
                    </a:ext>
                  </a:extLst>
                </a:gridCol>
              </a:tblGrid>
              <a:tr h="664906">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65393729"/>
                  </a:ext>
                </a:extLst>
              </a:tr>
              <a:tr h="664906">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02851"/>
                  </a:ext>
                </a:extLst>
              </a:tr>
              <a:tr h="664906">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18598441"/>
                  </a:ext>
                </a:extLst>
              </a:tr>
            </a:tbl>
          </a:graphicData>
        </a:graphic>
      </p:graphicFrame>
      <p:graphicFrame>
        <p:nvGraphicFramePr>
          <p:cNvPr id="8" name="Table 7">
            <a:extLst>
              <a:ext uri="{FF2B5EF4-FFF2-40B4-BE49-F238E27FC236}">
                <a16:creationId xmlns:a16="http://schemas.microsoft.com/office/drawing/2014/main" id="{120A4065-E9F3-904C-8939-D40196FF7D2E}"/>
              </a:ext>
            </a:extLst>
          </p:cNvPr>
          <p:cNvGraphicFramePr>
            <a:graphicFrameLocks/>
          </p:cNvGraphicFramePr>
          <p:nvPr>
            <p:extLst>
              <p:ext uri="{D42A27DB-BD31-4B8C-83A1-F6EECF244321}">
                <p14:modId xmlns:p14="http://schemas.microsoft.com/office/powerpoint/2010/main" val="922257514"/>
              </p:ext>
            </p:extLst>
          </p:nvPr>
        </p:nvGraphicFramePr>
        <p:xfrm>
          <a:off x="6935063" y="2731131"/>
          <a:ext cx="3098799" cy="1994718"/>
        </p:xfrm>
        <a:graphic>
          <a:graphicData uri="http://schemas.openxmlformats.org/drawingml/2006/table">
            <a:tbl>
              <a:tblPr firstRow="1" bandRow="1">
                <a:tableStyleId>{2D5ABB26-0587-4C30-8999-92F81FD0307C}</a:tableStyleId>
              </a:tblPr>
              <a:tblGrid>
                <a:gridCol w="1032933">
                  <a:extLst>
                    <a:ext uri="{9D8B030D-6E8A-4147-A177-3AD203B41FA5}">
                      <a16:colId xmlns:a16="http://schemas.microsoft.com/office/drawing/2014/main" val="5544129"/>
                    </a:ext>
                  </a:extLst>
                </a:gridCol>
                <a:gridCol w="1032933">
                  <a:extLst>
                    <a:ext uri="{9D8B030D-6E8A-4147-A177-3AD203B41FA5}">
                      <a16:colId xmlns:a16="http://schemas.microsoft.com/office/drawing/2014/main" val="80403075"/>
                    </a:ext>
                  </a:extLst>
                </a:gridCol>
                <a:gridCol w="1032933">
                  <a:extLst>
                    <a:ext uri="{9D8B030D-6E8A-4147-A177-3AD203B41FA5}">
                      <a16:colId xmlns:a16="http://schemas.microsoft.com/office/drawing/2014/main" val="2922238180"/>
                    </a:ext>
                  </a:extLst>
                </a:gridCol>
              </a:tblGrid>
              <a:tr h="664906">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5393729"/>
                  </a:ext>
                </a:extLst>
              </a:tr>
              <a:tr h="664906">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02851"/>
                  </a:ext>
                </a:extLst>
              </a:tr>
              <a:tr h="664906">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18598441"/>
                  </a:ext>
                </a:extLst>
              </a:tr>
            </a:tbl>
          </a:graphicData>
        </a:graphic>
      </p:graphicFrame>
      <p:sp>
        <p:nvSpPr>
          <p:cNvPr id="9" name="Multiplication Sign 6">
            <a:extLst>
              <a:ext uri="{FF2B5EF4-FFF2-40B4-BE49-F238E27FC236}">
                <a16:creationId xmlns:a16="http://schemas.microsoft.com/office/drawing/2014/main" id="{7BB8AFD7-CFE2-EA4B-8C3D-724FA8D1596B}"/>
              </a:ext>
            </a:extLst>
          </p:cNvPr>
          <p:cNvSpPr/>
          <p:nvPr/>
        </p:nvSpPr>
        <p:spPr>
          <a:xfrm>
            <a:off x="5889656" y="3455480"/>
            <a:ext cx="408373" cy="506028"/>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45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4475E-C881-7944-8A5D-93FB8BA1B10D}"/>
              </a:ext>
            </a:extLst>
          </p:cNvPr>
          <p:cNvSpPr>
            <a:spLocks noGrp="1"/>
          </p:cNvSpPr>
          <p:nvPr>
            <p:ph type="title"/>
          </p:nvPr>
        </p:nvSpPr>
        <p:spPr/>
        <p:txBody>
          <a:bodyPr/>
          <a:lstStyle/>
          <a:p>
            <a:r>
              <a:rPr lang="en-US" dirty="0"/>
              <a:t>Cache Optimized loops (</a:t>
            </a:r>
            <a:r>
              <a:rPr lang="en-US" dirty="0" err="1"/>
              <a:t>i</a:t>
            </a:r>
            <a:r>
              <a:rPr lang="en-US" dirty="0"/>
              <a:t>, k, j)</a:t>
            </a:r>
          </a:p>
        </p:txBody>
      </p:sp>
      <p:sp>
        <p:nvSpPr>
          <p:cNvPr id="3" name="TextBox 2">
            <a:extLst>
              <a:ext uri="{FF2B5EF4-FFF2-40B4-BE49-F238E27FC236}">
                <a16:creationId xmlns:a16="http://schemas.microsoft.com/office/drawing/2014/main" id="{CAC1C296-8442-3F43-B5A0-9943BA3A5165}"/>
              </a:ext>
            </a:extLst>
          </p:cNvPr>
          <p:cNvSpPr txBox="1"/>
          <p:nvPr/>
        </p:nvSpPr>
        <p:spPr>
          <a:xfrm>
            <a:off x="776426" y="5292546"/>
            <a:ext cx="1630351" cy="1200329"/>
          </a:xfrm>
          <a:prstGeom prst="rect">
            <a:avLst/>
          </a:prstGeom>
          <a:noFill/>
        </p:spPr>
        <p:txBody>
          <a:bodyPr wrap="square" rtlCol="0">
            <a:spAutoFit/>
          </a:bodyPr>
          <a:lstStyle/>
          <a:p>
            <a:r>
              <a:rPr lang="en-US" b="1" dirty="0"/>
              <a:t>Key:</a:t>
            </a:r>
          </a:p>
          <a:p>
            <a:r>
              <a:rPr lang="en-US" dirty="0">
                <a:solidFill>
                  <a:schemeClr val="accent1">
                    <a:lumMod val="60000"/>
                    <a:lumOff val="40000"/>
                  </a:schemeClr>
                </a:solidFill>
              </a:rPr>
              <a:t>Blue</a:t>
            </a:r>
            <a:r>
              <a:rPr lang="en-US" dirty="0"/>
              <a:t> : </a:t>
            </a:r>
            <a:r>
              <a:rPr lang="en-US" dirty="0" err="1"/>
              <a:t>i</a:t>
            </a:r>
            <a:endParaRPr lang="en-US" dirty="0"/>
          </a:p>
          <a:p>
            <a:r>
              <a:rPr lang="en-US" dirty="0">
                <a:solidFill>
                  <a:schemeClr val="accent4">
                    <a:lumMod val="40000"/>
                    <a:lumOff val="60000"/>
                  </a:schemeClr>
                </a:solidFill>
              </a:rPr>
              <a:t>Yellow</a:t>
            </a:r>
            <a:r>
              <a:rPr lang="en-US" dirty="0"/>
              <a:t> : j</a:t>
            </a:r>
          </a:p>
          <a:p>
            <a:r>
              <a:rPr lang="en-US" dirty="0">
                <a:solidFill>
                  <a:schemeClr val="accent6">
                    <a:lumMod val="60000"/>
                    <a:lumOff val="40000"/>
                  </a:schemeClr>
                </a:solidFill>
              </a:rPr>
              <a:t>Green</a:t>
            </a:r>
            <a:r>
              <a:rPr lang="en-US" dirty="0"/>
              <a:t> : k</a:t>
            </a:r>
          </a:p>
        </p:txBody>
      </p:sp>
      <p:graphicFrame>
        <p:nvGraphicFramePr>
          <p:cNvPr id="4" name="Table 4">
            <a:extLst>
              <a:ext uri="{FF2B5EF4-FFF2-40B4-BE49-F238E27FC236}">
                <a16:creationId xmlns:a16="http://schemas.microsoft.com/office/drawing/2014/main" id="{78B89985-E357-4C45-A674-A08010829A75}"/>
              </a:ext>
            </a:extLst>
          </p:cNvPr>
          <p:cNvGraphicFramePr>
            <a:graphicFrameLocks/>
          </p:cNvGraphicFramePr>
          <p:nvPr>
            <p:extLst>
              <p:ext uri="{D42A27DB-BD31-4B8C-83A1-F6EECF244321}">
                <p14:modId xmlns:p14="http://schemas.microsoft.com/office/powerpoint/2010/main" val="1159749526"/>
              </p:ext>
            </p:extLst>
          </p:nvPr>
        </p:nvGraphicFramePr>
        <p:xfrm>
          <a:off x="2032000" y="2730500"/>
          <a:ext cx="3098799" cy="1994718"/>
        </p:xfrm>
        <a:graphic>
          <a:graphicData uri="http://schemas.openxmlformats.org/drawingml/2006/table">
            <a:tbl>
              <a:tblPr firstRow="1" bandRow="1">
                <a:tableStyleId>{2D5ABB26-0587-4C30-8999-92F81FD0307C}</a:tableStyleId>
              </a:tblPr>
              <a:tblGrid>
                <a:gridCol w="1032933">
                  <a:extLst>
                    <a:ext uri="{9D8B030D-6E8A-4147-A177-3AD203B41FA5}">
                      <a16:colId xmlns:a16="http://schemas.microsoft.com/office/drawing/2014/main" val="5544129"/>
                    </a:ext>
                  </a:extLst>
                </a:gridCol>
                <a:gridCol w="1032933">
                  <a:extLst>
                    <a:ext uri="{9D8B030D-6E8A-4147-A177-3AD203B41FA5}">
                      <a16:colId xmlns:a16="http://schemas.microsoft.com/office/drawing/2014/main" val="80403075"/>
                    </a:ext>
                  </a:extLst>
                </a:gridCol>
                <a:gridCol w="1032933">
                  <a:extLst>
                    <a:ext uri="{9D8B030D-6E8A-4147-A177-3AD203B41FA5}">
                      <a16:colId xmlns:a16="http://schemas.microsoft.com/office/drawing/2014/main" val="2922238180"/>
                    </a:ext>
                  </a:extLst>
                </a:gridCol>
              </a:tblGrid>
              <a:tr h="664906">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65393729"/>
                  </a:ext>
                </a:extLst>
              </a:tr>
              <a:tr h="664906">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02851"/>
                  </a:ext>
                </a:extLst>
              </a:tr>
              <a:tr h="664906">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18598441"/>
                  </a:ext>
                </a:extLst>
              </a:tr>
            </a:tbl>
          </a:graphicData>
        </a:graphic>
      </p:graphicFrame>
      <p:graphicFrame>
        <p:nvGraphicFramePr>
          <p:cNvPr id="5" name="Table 4">
            <a:extLst>
              <a:ext uri="{FF2B5EF4-FFF2-40B4-BE49-F238E27FC236}">
                <a16:creationId xmlns:a16="http://schemas.microsoft.com/office/drawing/2014/main" id="{E7E11723-4B17-0B43-A4C1-4267A479BEFA}"/>
              </a:ext>
            </a:extLst>
          </p:cNvPr>
          <p:cNvGraphicFramePr>
            <a:graphicFrameLocks/>
          </p:cNvGraphicFramePr>
          <p:nvPr>
            <p:extLst>
              <p:ext uri="{D42A27DB-BD31-4B8C-83A1-F6EECF244321}">
                <p14:modId xmlns:p14="http://schemas.microsoft.com/office/powerpoint/2010/main" val="3087089551"/>
              </p:ext>
            </p:extLst>
          </p:nvPr>
        </p:nvGraphicFramePr>
        <p:xfrm>
          <a:off x="6935063" y="2731131"/>
          <a:ext cx="3098799" cy="1994718"/>
        </p:xfrm>
        <a:graphic>
          <a:graphicData uri="http://schemas.openxmlformats.org/drawingml/2006/table">
            <a:tbl>
              <a:tblPr firstRow="1" bandRow="1">
                <a:tableStyleId>{2D5ABB26-0587-4C30-8999-92F81FD0307C}</a:tableStyleId>
              </a:tblPr>
              <a:tblGrid>
                <a:gridCol w="1032933">
                  <a:extLst>
                    <a:ext uri="{9D8B030D-6E8A-4147-A177-3AD203B41FA5}">
                      <a16:colId xmlns:a16="http://schemas.microsoft.com/office/drawing/2014/main" val="5544129"/>
                    </a:ext>
                  </a:extLst>
                </a:gridCol>
                <a:gridCol w="1032933">
                  <a:extLst>
                    <a:ext uri="{9D8B030D-6E8A-4147-A177-3AD203B41FA5}">
                      <a16:colId xmlns:a16="http://schemas.microsoft.com/office/drawing/2014/main" val="80403075"/>
                    </a:ext>
                  </a:extLst>
                </a:gridCol>
                <a:gridCol w="1032933">
                  <a:extLst>
                    <a:ext uri="{9D8B030D-6E8A-4147-A177-3AD203B41FA5}">
                      <a16:colId xmlns:a16="http://schemas.microsoft.com/office/drawing/2014/main" val="2922238180"/>
                    </a:ext>
                  </a:extLst>
                </a:gridCol>
              </a:tblGrid>
              <a:tr h="664906">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5393729"/>
                  </a:ext>
                </a:extLst>
              </a:tr>
              <a:tr h="664906">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02851"/>
                  </a:ext>
                </a:extLst>
              </a:tr>
              <a:tr h="664906">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18598441"/>
                  </a:ext>
                </a:extLst>
              </a:tr>
            </a:tbl>
          </a:graphicData>
        </a:graphic>
      </p:graphicFrame>
      <p:sp>
        <p:nvSpPr>
          <p:cNvPr id="6" name="Multiplication Sign 6">
            <a:extLst>
              <a:ext uri="{FF2B5EF4-FFF2-40B4-BE49-F238E27FC236}">
                <a16:creationId xmlns:a16="http://schemas.microsoft.com/office/drawing/2014/main" id="{CA0C6AF7-513F-A34E-86FF-87F43DAC42E3}"/>
              </a:ext>
            </a:extLst>
          </p:cNvPr>
          <p:cNvSpPr/>
          <p:nvPr/>
        </p:nvSpPr>
        <p:spPr>
          <a:xfrm>
            <a:off x="5889656" y="3455480"/>
            <a:ext cx="408373" cy="506028"/>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663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B177C6-0E25-864D-8982-838FEF78B154}"/>
              </a:ext>
            </a:extLst>
          </p:cNvPr>
          <p:cNvSpPr txBox="1"/>
          <p:nvPr/>
        </p:nvSpPr>
        <p:spPr>
          <a:xfrm>
            <a:off x="838200" y="1690688"/>
            <a:ext cx="10515600"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Changing the order of loops made the function more cache friendly, improving performance significantly.</a:t>
            </a:r>
          </a:p>
          <a:p>
            <a:pPr marL="285750" indent="-285750">
              <a:lnSpc>
                <a:spcPct val="150000"/>
              </a:lnSpc>
              <a:buFont typeface="Arial" panose="020B0604020202020204" pitchFamily="34" charset="0"/>
              <a:buChar char="•"/>
            </a:pPr>
            <a:r>
              <a:rPr lang="en-US" sz="2000" dirty="0"/>
              <a:t>Multiplication was performed in parallel for each row of first matrix, which resulted in almost 6x improvement on 4 cores with HT.</a:t>
            </a:r>
          </a:p>
          <a:p>
            <a:pPr marL="285750" indent="-285750">
              <a:lnSpc>
                <a:spcPct val="150000"/>
              </a:lnSpc>
              <a:buFont typeface="Arial" panose="020B0604020202020204" pitchFamily="34" charset="0"/>
              <a:buChar char="•"/>
            </a:pPr>
            <a:r>
              <a:rPr lang="en-US" sz="2000" dirty="0"/>
              <a:t>Performance of Standard Library function (boost::</a:t>
            </a:r>
            <a:r>
              <a:rPr lang="en-US" sz="2000" dirty="0" err="1"/>
              <a:t>ublas</a:t>
            </a:r>
            <a:r>
              <a:rPr lang="en-US" sz="2000" dirty="0"/>
              <a:t>::prod) was beaten.</a:t>
            </a:r>
          </a:p>
          <a:p>
            <a:pPr marL="285750" indent="-285750">
              <a:lnSpc>
                <a:spcPct val="150000"/>
              </a:lnSpc>
              <a:buFont typeface="Arial" panose="020B0604020202020204" pitchFamily="34" charset="0"/>
              <a:buChar char="•"/>
            </a:pPr>
            <a:r>
              <a:rPr lang="en-US" sz="2000" dirty="0"/>
              <a:t>Compiler Optimizations SIMD instructions, Loops unrolled etc.</a:t>
            </a:r>
          </a:p>
        </p:txBody>
      </p:sp>
      <p:sp>
        <p:nvSpPr>
          <p:cNvPr id="6" name="Text Placeholder 2">
            <a:extLst>
              <a:ext uri="{FF2B5EF4-FFF2-40B4-BE49-F238E27FC236}">
                <a16:creationId xmlns:a16="http://schemas.microsoft.com/office/drawing/2014/main" id="{D83741F5-4482-4343-9794-739C1D47FAE5}"/>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ii.  Optimizations</a:t>
            </a:r>
          </a:p>
        </p:txBody>
      </p:sp>
    </p:spTree>
    <p:extLst>
      <p:ext uri="{BB962C8B-B14F-4D97-AF65-F5344CB8AC3E}">
        <p14:creationId xmlns:p14="http://schemas.microsoft.com/office/powerpoint/2010/main" val="1259690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6C745BD-4553-A54D-942A-BE66C8726494}"/>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iii.  Performance Chart</a:t>
            </a:r>
          </a:p>
        </p:txBody>
      </p:sp>
      <p:graphicFrame>
        <p:nvGraphicFramePr>
          <p:cNvPr id="3" name="Chart 2">
            <a:extLst>
              <a:ext uri="{FF2B5EF4-FFF2-40B4-BE49-F238E27FC236}">
                <a16:creationId xmlns:a16="http://schemas.microsoft.com/office/drawing/2014/main" id="{57673811-2157-4641-B164-7517EB97213F}"/>
              </a:ext>
            </a:extLst>
          </p:cNvPr>
          <p:cNvGraphicFramePr/>
          <p:nvPr>
            <p:extLst>
              <p:ext uri="{D42A27DB-BD31-4B8C-83A1-F6EECF244321}">
                <p14:modId xmlns:p14="http://schemas.microsoft.com/office/powerpoint/2010/main" val="1083778667"/>
              </p:ext>
            </p:extLst>
          </p:nvPr>
        </p:nvGraphicFramePr>
        <p:xfrm>
          <a:off x="2032000" y="1690688"/>
          <a:ext cx="7366000" cy="44476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49522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29C1-7696-A147-B445-7D00F115A8B3}"/>
              </a:ext>
            </a:extLst>
          </p:cNvPr>
          <p:cNvSpPr>
            <a:spLocks noGrp="1"/>
          </p:cNvSpPr>
          <p:nvPr>
            <p:ph type="title"/>
          </p:nvPr>
        </p:nvSpPr>
        <p:spPr/>
        <p:txBody>
          <a:bodyPr/>
          <a:lstStyle/>
          <a:p>
            <a:pPr algn="ctr"/>
            <a:r>
              <a:rPr lang="en-US" dirty="0"/>
              <a:t>Problem 5</a:t>
            </a:r>
          </a:p>
        </p:txBody>
      </p:sp>
      <p:sp>
        <p:nvSpPr>
          <p:cNvPr id="11" name="Text Placeholder 2">
            <a:extLst>
              <a:ext uri="{FF2B5EF4-FFF2-40B4-BE49-F238E27FC236}">
                <a16:creationId xmlns:a16="http://schemas.microsoft.com/office/drawing/2014/main" id="{DD069265-46BE-674E-A0E3-DF09C1B93B8A}"/>
              </a:ext>
            </a:extLst>
          </p:cNvPr>
          <p:cNvSpPr>
            <a:spLocks noGrp="1"/>
          </p:cNvSpPr>
          <p:nvPr>
            <p:ph type="body" idx="1"/>
          </p:nvPr>
        </p:nvSpPr>
        <p:spPr>
          <a:xfrm>
            <a:off x="839788" y="1401763"/>
            <a:ext cx="10512424" cy="4733566"/>
          </a:xfrm>
        </p:spPr>
        <p:txBody>
          <a:bodyPr anchor="t"/>
          <a:lstStyle/>
          <a:p>
            <a:pPr marL="514350" indent="-514350">
              <a:buFont typeface="+mj-lt"/>
              <a:buAutoNum type="romanLcPeriod"/>
            </a:pPr>
            <a:r>
              <a:rPr lang="en-US" dirty="0"/>
              <a:t>Tools &amp; Libraries</a:t>
            </a:r>
          </a:p>
          <a:p>
            <a:pPr lvl="1"/>
            <a:endParaRPr lang="en-US" b="0" dirty="0"/>
          </a:p>
          <a:p>
            <a:pPr lvl="1"/>
            <a:endParaRPr lang="en-US" b="0" dirty="0"/>
          </a:p>
          <a:p>
            <a:pPr lvl="1"/>
            <a:endParaRPr lang="en-US" b="0" dirty="0"/>
          </a:p>
          <a:p>
            <a:pPr lvl="1"/>
            <a:endParaRPr lang="en-US" b="0" dirty="0"/>
          </a:p>
          <a:p>
            <a:pPr lvl="1"/>
            <a:endParaRPr lang="en-US" b="0" dirty="0"/>
          </a:p>
          <a:p>
            <a:pPr lvl="1"/>
            <a:endParaRPr lang="en-US" b="0" dirty="0"/>
          </a:p>
          <a:p>
            <a:pPr lvl="1"/>
            <a:r>
              <a:rPr lang="en-US" b="0" dirty="0"/>
              <a:t>Python 3.8				Pygame				Pygame_Menu</a:t>
            </a:r>
          </a:p>
          <a:p>
            <a:pPr lvl="1"/>
            <a:endParaRPr lang="en-US" b="0" dirty="0"/>
          </a:p>
          <a:p>
            <a:pPr lvl="1"/>
            <a:endParaRPr lang="en-US" b="0" dirty="0"/>
          </a:p>
          <a:p>
            <a:pPr marL="514350" indent="-514350">
              <a:buFont typeface="+mj-lt"/>
              <a:buAutoNum type="romanLcPeriod"/>
            </a:pPr>
            <a:r>
              <a:rPr lang="en-US" dirty="0"/>
              <a:t>Optimizations</a:t>
            </a:r>
          </a:p>
          <a:p>
            <a:r>
              <a:rPr lang="en-US" sz="2000" b="0" dirty="0"/>
              <a:t>        There was no need to explicitly optimize the game as the Frame rate is capped to 60 FPS.</a:t>
            </a:r>
          </a:p>
        </p:txBody>
      </p:sp>
      <p:pic>
        <p:nvPicPr>
          <p:cNvPr id="12" name="Picture 16" descr="Logo, python icon - Free download on Iconfinder">
            <a:extLst>
              <a:ext uri="{FF2B5EF4-FFF2-40B4-BE49-F238E27FC236}">
                <a16:creationId xmlns:a16="http://schemas.microsoft.com/office/drawing/2014/main" id="{939355F1-6184-AD42-82FC-DB1DC4196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142" y="2269555"/>
            <a:ext cx="1341438" cy="13414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Pygame Logos">
            <a:extLst>
              <a:ext uri="{FF2B5EF4-FFF2-40B4-BE49-F238E27FC236}">
                <a16:creationId xmlns:a16="http://schemas.microsoft.com/office/drawing/2014/main" id="{CB1A0B70-9491-EC4D-8061-FDF03D5E1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228" y="2390637"/>
            <a:ext cx="3715544" cy="10992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81CFB04-6EA1-5946-BE50-80F987AF92DF}"/>
              </a:ext>
            </a:extLst>
          </p:cNvPr>
          <p:cNvPicPr>
            <a:picLocks noChangeAspect="1"/>
          </p:cNvPicPr>
          <p:nvPr/>
        </p:nvPicPr>
        <p:blipFill>
          <a:blip r:embed="rId4"/>
          <a:stretch>
            <a:fillRect/>
          </a:stretch>
        </p:blipFill>
        <p:spPr>
          <a:xfrm>
            <a:off x="9028674" y="2255090"/>
            <a:ext cx="1752395" cy="1385081"/>
          </a:xfrm>
          <a:prstGeom prst="rect">
            <a:avLst/>
          </a:prstGeom>
        </p:spPr>
      </p:pic>
      <p:sp>
        <p:nvSpPr>
          <p:cNvPr id="14" name="Footer Placeholder 10">
            <a:extLst>
              <a:ext uri="{FF2B5EF4-FFF2-40B4-BE49-F238E27FC236}">
                <a16:creationId xmlns:a16="http://schemas.microsoft.com/office/drawing/2014/main" id="{94E3202D-9260-444D-8650-82C22DDCD350}"/>
              </a:ext>
            </a:extLst>
          </p:cNvPr>
          <p:cNvSpPr>
            <a:spLocks noGrp="1"/>
          </p:cNvSpPr>
          <p:nvPr>
            <p:ph type="ftr" sz="quarter" idx="11"/>
          </p:nvPr>
        </p:nvSpPr>
        <p:spPr>
          <a:xfrm>
            <a:off x="836606" y="6464300"/>
            <a:ext cx="10515600" cy="365125"/>
          </a:xfrm>
        </p:spPr>
        <p:txBody>
          <a:bodyPr/>
          <a:lstStyle/>
          <a:p>
            <a:r>
              <a:rPr lang="en-US" dirty="0">
                <a:hlinkClick r:id="rId5"/>
              </a:rPr>
              <a:t>https://github.com/LukeStorry/pygame-battleships</a:t>
            </a:r>
            <a:endParaRPr lang="en-US" dirty="0"/>
          </a:p>
        </p:txBody>
      </p:sp>
    </p:spTree>
    <p:extLst>
      <p:ext uri="{BB962C8B-B14F-4D97-AF65-F5344CB8AC3E}">
        <p14:creationId xmlns:p14="http://schemas.microsoft.com/office/powerpoint/2010/main" val="136061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B177C6-0E25-864D-8982-838FEF78B154}"/>
              </a:ext>
            </a:extLst>
          </p:cNvPr>
          <p:cNvSpPr txBox="1"/>
          <p:nvPr/>
        </p:nvSpPr>
        <p:spPr>
          <a:xfrm>
            <a:off x="838200" y="1690688"/>
            <a:ext cx="10512424" cy="46612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Main Screen is divided into several subsections (surfaces) which can be independently refreshed.</a:t>
            </a:r>
          </a:p>
          <a:p>
            <a:pPr marL="285750" indent="-285750">
              <a:lnSpc>
                <a:spcPct val="150000"/>
              </a:lnSpc>
              <a:buFont typeface="Arial" panose="020B0604020202020204" pitchFamily="34" charset="0"/>
              <a:buChar char="•"/>
            </a:pPr>
            <a:r>
              <a:rPr lang="en-US" sz="2000" dirty="0"/>
              <a:t>Graphics are displayed in layers.</a:t>
            </a:r>
          </a:p>
          <a:p>
            <a:pPr marL="285750" indent="-285750">
              <a:lnSpc>
                <a:spcPct val="150000"/>
              </a:lnSpc>
              <a:buFont typeface="Arial" panose="020B0604020202020204" pitchFamily="34" charset="0"/>
              <a:buChar char="•"/>
            </a:pPr>
            <a:r>
              <a:rPr lang="en-US" sz="2000" dirty="0"/>
              <a:t>Game has two boards which contain all the information of the two players</a:t>
            </a:r>
          </a:p>
          <a:p>
            <a:pPr marL="285750" indent="-285750">
              <a:lnSpc>
                <a:spcPct val="150000"/>
              </a:lnSpc>
              <a:buFont typeface="Arial" panose="020B0604020202020204" pitchFamily="34" charset="0"/>
              <a:buChar char="•"/>
            </a:pPr>
            <a:r>
              <a:rPr lang="en-US" sz="2000" dirty="0"/>
              <a:t>Ships are overlayed on top of these boards.</a:t>
            </a:r>
          </a:p>
          <a:p>
            <a:pPr marL="285750" indent="-285750">
              <a:lnSpc>
                <a:spcPct val="150000"/>
              </a:lnSpc>
              <a:buFont typeface="Arial" panose="020B0604020202020204" pitchFamily="34" charset="0"/>
              <a:buChar char="•"/>
            </a:pPr>
            <a:r>
              <a:rPr lang="en-US" sz="2000" dirty="0"/>
              <a:t>Finally, animations are overlayed.</a:t>
            </a:r>
          </a:p>
          <a:p>
            <a:pPr marL="285750" indent="-285750">
              <a:lnSpc>
                <a:spcPct val="150000"/>
              </a:lnSpc>
              <a:buFont typeface="Arial" panose="020B0604020202020204" pitchFamily="34" charset="0"/>
              <a:buChar char="•"/>
            </a:pPr>
            <a:r>
              <a:rPr lang="en-US" sz="2000" dirty="0"/>
              <a:t>Game runs in a simple loop</a:t>
            </a:r>
          </a:p>
          <a:p>
            <a:pPr marL="800100" lvl="1" indent="-342900">
              <a:lnSpc>
                <a:spcPct val="150000"/>
              </a:lnSpc>
              <a:buFont typeface="Courier New" panose="02070309020205020404" pitchFamily="49" charset="0"/>
              <a:buChar char="o"/>
            </a:pPr>
            <a:r>
              <a:rPr lang="en-US" sz="2000" dirty="0"/>
              <a:t>Player turn or AI turn</a:t>
            </a:r>
          </a:p>
          <a:p>
            <a:pPr marL="800100" lvl="1" indent="-342900">
              <a:lnSpc>
                <a:spcPct val="150000"/>
              </a:lnSpc>
              <a:buFont typeface="Courier New" panose="02070309020205020404" pitchFamily="49" charset="0"/>
              <a:buChar char="o"/>
            </a:pPr>
            <a:r>
              <a:rPr lang="en-US" sz="2000" dirty="0"/>
              <a:t>Update screen</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p:txBody>
      </p:sp>
      <p:sp>
        <p:nvSpPr>
          <p:cNvPr id="6" name="Text Placeholder 2">
            <a:extLst>
              <a:ext uri="{FF2B5EF4-FFF2-40B4-BE49-F238E27FC236}">
                <a16:creationId xmlns:a16="http://schemas.microsoft.com/office/drawing/2014/main" id="{D83741F5-4482-4343-9794-739C1D47FAE5}"/>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iii.  Approach – Game Design</a:t>
            </a:r>
          </a:p>
        </p:txBody>
      </p:sp>
    </p:spTree>
    <p:extLst>
      <p:ext uri="{BB962C8B-B14F-4D97-AF65-F5344CB8AC3E}">
        <p14:creationId xmlns:p14="http://schemas.microsoft.com/office/powerpoint/2010/main" val="798546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B177C6-0E25-864D-8982-838FEF78B154}"/>
              </a:ext>
            </a:extLst>
          </p:cNvPr>
          <p:cNvSpPr txBox="1"/>
          <p:nvPr/>
        </p:nvSpPr>
        <p:spPr>
          <a:xfrm>
            <a:off x="1032751" y="1710143"/>
            <a:ext cx="9537547" cy="32762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AI keeps track of the following</a:t>
            </a:r>
          </a:p>
          <a:p>
            <a:pPr marL="800100" lvl="1" indent="-342900">
              <a:lnSpc>
                <a:spcPct val="150000"/>
              </a:lnSpc>
              <a:buFont typeface="Courier New" panose="02070309020205020404" pitchFamily="49" charset="0"/>
              <a:buChar char="o"/>
            </a:pPr>
            <a:r>
              <a:rPr lang="en-US" sz="2000" dirty="0"/>
              <a:t>coordinates missed</a:t>
            </a:r>
          </a:p>
          <a:p>
            <a:pPr marL="800100" lvl="1" indent="-342900">
              <a:lnSpc>
                <a:spcPct val="150000"/>
              </a:lnSpc>
              <a:buFont typeface="Courier New" panose="02070309020205020404" pitchFamily="49" charset="0"/>
              <a:buChar char="o"/>
            </a:pPr>
            <a:r>
              <a:rPr lang="en-US" sz="2000" dirty="0"/>
              <a:t>coordinates hit</a:t>
            </a:r>
          </a:p>
          <a:p>
            <a:pPr marL="800100" lvl="1" indent="-342900">
              <a:lnSpc>
                <a:spcPct val="150000"/>
              </a:lnSpc>
              <a:buFont typeface="Courier New" panose="02070309020205020404" pitchFamily="49" charset="0"/>
              <a:buChar char="o"/>
            </a:pPr>
            <a:r>
              <a:rPr lang="en-US" sz="2000" dirty="0"/>
              <a:t>number of active ships</a:t>
            </a:r>
          </a:p>
          <a:p>
            <a:pPr marL="800100" lvl="1" indent="-342900">
              <a:lnSpc>
                <a:spcPct val="150000"/>
              </a:lnSpc>
              <a:buFont typeface="Courier New" panose="02070309020205020404" pitchFamily="49" charset="0"/>
              <a:buChar char="o"/>
            </a:pPr>
            <a:r>
              <a:rPr lang="en-US" sz="2000" dirty="0"/>
              <a:t>coordinates of sunken ships</a:t>
            </a:r>
          </a:p>
          <a:p>
            <a:pPr marL="800100" lvl="1" indent="-342900">
              <a:lnSpc>
                <a:spcPct val="150000"/>
              </a:lnSpc>
              <a:buFont typeface="Courier New" panose="02070309020205020404" pitchFamily="49" charset="0"/>
              <a:buChar char="o"/>
            </a:pPr>
            <a:r>
              <a:rPr lang="en-US" sz="2000" dirty="0"/>
              <a:t>smallest active ship in the board</a:t>
            </a:r>
          </a:p>
          <a:p>
            <a:pPr marL="800100" lvl="1" indent="-342900">
              <a:lnSpc>
                <a:spcPct val="150000"/>
              </a:lnSpc>
              <a:buFont typeface="Courier New" panose="02070309020205020404" pitchFamily="49" charset="0"/>
              <a:buChar char="o"/>
            </a:pPr>
            <a:r>
              <a:rPr lang="en-US" sz="2000" dirty="0"/>
              <a:t>anchor hit </a:t>
            </a:r>
          </a:p>
        </p:txBody>
      </p:sp>
      <p:sp>
        <p:nvSpPr>
          <p:cNvPr id="6" name="Text Placeholder 2">
            <a:extLst>
              <a:ext uri="{FF2B5EF4-FFF2-40B4-BE49-F238E27FC236}">
                <a16:creationId xmlns:a16="http://schemas.microsoft.com/office/drawing/2014/main" id="{D83741F5-4482-4343-9794-739C1D47FAE5}"/>
              </a:ext>
            </a:extLst>
          </p:cNvPr>
          <p:cNvSpPr txBox="1">
            <a:spLocks/>
          </p:cNvSpPr>
          <p:nvPr/>
        </p:nvSpPr>
        <p:spPr>
          <a:xfrm>
            <a:off x="1035927" y="886231"/>
            <a:ext cx="9534666"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iv.  Artificial Intelligence</a:t>
            </a:r>
          </a:p>
        </p:txBody>
      </p:sp>
      <p:pic>
        <p:nvPicPr>
          <p:cNvPr id="9" name="Graphic 8" descr="Artificial Intelligence outline">
            <a:extLst>
              <a:ext uri="{FF2B5EF4-FFF2-40B4-BE49-F238E27FC236}">
                <a16:creationId xmlns:a16="http://schemas.microsoft.com/office/drawing/2014/main" id="{0B0C76EA-E715-4241-ABF6-56C7480730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0112" y="1538191"/>
            <a:ext cx="3620186" cy="3620186"/>
          </a:xfrm>
          <a:prstGeom prst="rect">
            <a:avLst/>
          </a:prstGeom>
        </p:spPr>
      </p:pic>
    </p:spTree>
    <p:extLst>
      <p:ext uri="{BB962C8B-B14F-4D97-AF65-F5344CB8AC3E}">
        <p14:creationId xmlns:p14="http://schemas.microsoft.com/office/powerpoint/2010/main" val="1857512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B177C6-0E25-864D-8982-838FEF78B154}"/>
              </a:ext>
            </a:extLst>
          </p:cNvPr>
          <p:cNvSpPr txBox="1"/>
          <p:nvPr/>
        </p:nvSpPr>
        <p:spPr>
          <a:xfrm>
            <a:off x="838200" y="1690688"/>
            <a:ext cx="6506497" cy="41996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Initial mode where coordinates are randomly generated. The generated coordinate is discarded if smallest ship is not possible to be placed there.</a:t>
            </a:r>
          </a:p>
          <a:p>
            <a:pPr marL="285750" indent="-285750">
              <a:lnSpc>
                <a:spcPct val="150000"/>
              </a:lnSpc>
              <a:buFont typeface="Arial" panose="020B0604020202020204" pitchFamily="34" charset="0"/>
              <a:buChar char="•"/>
            </a:pPr>
            <a:r>
              <a:rPr lang="en-US" sz="2000" dirty="0"/>
              <a:t>If ship of length 2 is destroyed, AI will never attack these coordinates.</a:t>
            </a:r>
          </a:p>
          <a:p>
            <a:pPr marL="285750" indent="-285750">
              <a:lnSpc>
                <a:spcPct val="150000"/>
              </a:lnSpc>
              <a:buFont typeface="Arial" panose="020B0604020202020204" pitchFamily="34" charset="0"/>
              <a:buChar char="•"/>
            </a:pPr>
            <a:r>
              <a:rPr lang="en-US" sz="2000" dirty="0"/>
              <a:t>When a hit is recorded, that coordinate is set as the anchor hit and attack mode is switched to destroyer mode.</a:t>
            </a:r>
          </a:p>
          <a:p>
            <a:pPr marL="285750" indent="-285750">
              <a:lnSpc>
                <a:spcPct val="150000"/>
              </a:lnSpc>
              <a:buFont typeface="Arial" panose="020B0604020202020204" pitchFamily="34" charset="0"/>
              <a:buChar char="•"/>
            </a:pPr>
            <a:endParaRPr lang="en-US" sz="2000" dirty="0"/>
          </a:p>
        </p:txBody>
      </p:sp>
      <p:sp>
        <p:nvSpPr>
          <p:cNvPr id="6" name="Text Placeholder 2">
            <a:extLst>
              <a:ext uri="{FF2B5EF4-FFF2-40B4-BE49-F238E27FC236}">
                <a16:creationId xmlns:a16="http://schemas.microsoft.com/office/drawing/2014/main" id="{D83741F5-4482-4343-9794-739C1D47FAE5}"/>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Random Mode</a:t>
            </a:r>
          </a:p>
        </p:txBody>
      </p:sp>
      <p:pic>
        <p:nvPicPr>
          <p:cNvPr id="4" name="Picture 3">
            <a:extLst>
              <a:ext uri="{FF2B5EF4-FFF2-40B4-BE49-F238E27FC236}">
                <a16:creationId xmlns:a16="http://schemas.microsoft.com/office/drawing/2014/main" id="{0FDC9227-F15E-0342-BDAB-75E8C9838401}"/>
              </a:ext>
            </a:extLst>
          </p:cNvPr>
          <p:cNvPicPr/>
          <p:nvPr/>
        </p:nvPicPr>
        <p:blipFill>
          <a:blip r:embed="rId2"/>
          <a:stretch/>
        </p:blipFill>
        <p:spPr>
          <a:xfrm>
            <a:off x="8159526" y="1690688"/>
            <a:ext cx="3197450" cy="3505912"/>
          </a:xfrm>
          <a:prstGeom prst="rect">
            <a:avLst/>
          </a:prstGeom>
          <a:ln>
            <a:noFill/>
          </a:ln>
        </p:spPr>
      </p:pic>
    </p:spTree>
    <p:extLst>
      <p:ext uri="{BB962C8B-B14F-4D97-AF65-F5344CB8AC3E}">
        <p14:creationId xmlns:p14="http://schemas.microsoft.com/office/powerpoint/2010/main" val="3837113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B177C6-0E25-864D-8982-838FEF78B154}"/>
              </a:ext>
            </a:extLst>
          </p:cNvPr>
          <p:cNvSpPr txBox="1"/>
          <p:nvPr/>
        </p:nvSpPr>
        <p:spPr>
          <a:xfrm>
            <a:off x="838200" y="1690688"/>
            <a:ext cx="10515600" cy="41996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The AI attacks the neighboring coordinates of anchor point to get the direction to keep attacking next</a:t>
            </a:r>
          </a:p>
          <a:p>
            <a:pPr marL="285750" indent="-285750">
              <a:lnSpc>
                <a:spcPct val="150000"/>
              </a:lnSpc>
              <a:buFont typeface="Arial" panose="020B0604020202020204" pitchFamily="34" charset="0"/>
              <a:buChar char="•"/>
            </a:pPr>
            <a:r>
              <a:rPr lang="en-US" sz="2000" dirty="0"/>
              <a:t>After the second hit, a direction is recorded and next attacks are launched in that direction (horizontal or vertical) until a miss is recorded or a ship is destroyed.</a:t>
            </a:r>
          </a:p>
          <a:p>
            <a:pPr marL="285750" indent="-285750">
              <a:lnSpc>
                <a:spcPct val="150000"/>
              </a:lnSpc>
              <a:buFont typeface="Arial" panose="020B0604020202020204" pitchFamily="34" charset="0"/>
              <a:buChar char="•"/>
            </a:pPr>
            <a:r>
              <a:rPr lang="en-US" sz="2000" dirty="0"/>
              <a:t>After a ship is destroyed, the values are updated and the board is checked for partially destroyed ships. If found, anchor is changed and the damaged ships are attacked.</a:t>
            </a:r>
          </a:p>
          <a:p>
            <a:pPr marL="285750" indent="-285750">
              <a:lnSpc>
                <a:spcPct val="150000"/>
              </a:lnSpc>
              <a:buFont typeface="Arial" panose="020B0604020202020204" pitchFamily="34" charset="0"/>
              <a:buChar char="•"/>
            </a:pPr>
            <a:r>
              <a:rPr lang="en-US" sz="2000" dirty="0"/>
              <a:t>When there are no partially destroyed ships left, the attack mode is switched to random.</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p:txBody>
      </p:sp>
      <p:sp>
        <p:nvSpPr>
          <p:cNvPr id="6" name="Text Placeholder 2">
            <a:extLst>
              <a:ext uri="{FF2B5EF4-FFF2-40B4-BE49-F238E27FC236}">
                <a16:creationId xmlns:a16="http://schemas.microsoft.com/office/drawing/2014/main" id="{D83741F5-4482-4343-9794-739C1D47FAE5}"/>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Attack Mode</a:t>
            </a:r>
          </a:p>
        </p:txBody>
      </p:sp>
    </p:spTree>
    <p:extLst>
      <p:ext uri="{BB962C8B-B14F-4D97-AF65-F5344CB8AC3E}">
        <p14:creationId xmlns:p14="http://schemas.microsoft.com/office/powerpoint/2010/main" val="254172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mp4" descr="demo.mp4">
            <a:hlinkClick r:id="" action="ppaction://media"/>
            <a:extLst>
              <a:ext uri="{FF2B5EF4-FFF2-40B4-BE49-F238E27FC236}">
                <a16:creationId xmlns:a16="http://schemas.microsoft.com/office/drawing/2014/main" id="{CDDAA82C-A61E-8548-AAD9-622ADBBBA4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348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5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29C1-7696-A147-B445-7D00F115A8B3}"/>
              </a:ext>
            </a:extLst>
          </p:cNvPr>
          <p:cNvSpPr>
            <a:spLocks noGrp="1"/>
          </p:cNvSpPr>
          <p:nvPr>
            <p:ph type="title"/>
          </p:nvPr>
        </p:nvSpPr>
        <p:spPr/>
        <p:txBody>
          <a:bodyPr/>
          <a:lstStyle/>
          <a:p>
            <a:pPr algn="ctr"/>
            <a:r>
              <a:rPr lang="en-US" dirty="0"/>
              <a:t>Problem 1</a:t>
            </a:r>
          </a:p>
        </p:txBody>
      </p:sp>
      <p:sp>
        <p:nvSpPr>
          <p:cNvPr id="3" name="Text Placeholder 2">
            <a:extLst>
              <a:ext uri="{FF2B5EF4-FFF2-40B4-BE49-F238E27FC236}">
                <a16:creationId xmlns:a16="http://schemas.microsoft.com/office/drawing/2014/main" id="{6FBD3E34-2E54-0E49-B7ED-8807362FD3D7}"/>
              </a:ext>
            </a:extLst>
          </p:cNvPr>
          <p:cNvSpPr>
            <a:spLocks noGrp="1"/>
          </p:cNvSpPr>
          <p:nvPr>
            <p:ph type="body" idx="1"/>
          </p:nvPr>
        </p:nvSpPr>
        <p:spPr>
          <a:xfrm>
            <a:off x="839788" y="1401763"/>
            <a:ext cx="10512424" cy="823912"/>
          </a:xfrm>
        </p:spPr>
        <p:txBody>
          <a:bodyPr anchor="ctr"/>
          <a:lstStyle/>
          <a:p>
            <a:pPr marL="514350" indent="-514350">
              <a:buFont typeface="+mj-lt"/>
              <a:buAutoNum type="romanLcPeriod"/>
            </a:pPr>
            <a:r>
              <a:rPr lang="en-US" dirty="0"/>
              <a:t>Approaches</a:t>
            </a:r>
          </a:p>
        </p:txBody>
      </p:sp>
      <p:sp>
        <p:nvSpPr>
          <p:cNvPr id="4" name="Content Placeholder 3">
            <a:extLst>
              <a:ext uri="{FF2B5EF4-FFF2-40B4-BE49-F238E27FC236}">
                <a16:creationId xmlns:a16="http://schemas.microsoft.com/office/drawing/2014/main" id="{364C72BF-258A-804D-93B3-1FB4419B8917}"/>
              </a:ext>
            </a:extLst>
          </p:cNvPr>
          <p:cNvSpPr>
            <a:spLocks noGrp="1"/>
          </p:cNvSpPr>
          <p:nvPr>
            <p:ph sz="half" idx="2"/>
          </p:nvPr>
        </p:nvSpPr>
        <p:spPr>
          <a:xfrm>
            <a:off x="839788" y="2416587"/>
            <a:ext cx="5157787" cy="3684588"/>
          </a:xfrm>
        </p:spPr>
        <p:txBody>
          <a:bodyPr>
            <a:normAutofit/>
          </a:bodyPr>
          <a:lstStyle/>
          <a:p>
            <a:pPr>
              <a:lnSpc>
                <a:spcPct val="150000"/>
              </a:lnSpc>
            </a:pPr>
            <a:r>
              <a:rPr lang="en-US" sz="2000" b="1" dirty="0"/>
              <a:t>Naïve</a:t>
            </a:r>
          </a:p>
          <a:p>
            <a:pPr marL="0" indent="0">
              <a:lnSpc>
                <a:spcPct val="150000"/>
              </a:lnSpc>
              <a:buNone/>
            </a:pPr>
            <a:r>
              <a:rPr lang="en-US" sz="2000" dirty="0"/>
              <a:t>Two arrays are stored for morse code and ASCII characters. </a:t>
            </a:r>
          </a:p>
          <a:p>
            <a:pPr marL="0" indent="0">
              <a:lnSpc>
                <a:spcPct val="150000"/>
              </a:lnSpc>
              <a:buNone/>
            </a:pPr>
            <a:r>
              <a:rPr lang="en-US" sz="2000" dirty="0"/>
              <a:t>Input searched through array linearly and corresponding element in other array fetched for result.</a:t>
            </a:r>
          </a:p>
        </p:txBody>
      </p:sp>
      <p:sp>
        <p:nvSpPr>
          <p:cNvPr id="6" name="Content Placeholder 5">
            <a:extLst>
              <a:ext uri="{FF2B5EF4-FFF2-40B4-BE49-F238E27FC236}">
                <a16:creationId xmlns:a16="http://schemas.microsoft.com/office/drawing/2014/main" id="{FF0A3709-1F29-5D43-B890-121D54D75EDC}"/>
              </a:ext>
            </a:extLst>
          </p:cNvPr>
          <p:cNvSpPr>
            <a:spLocks noGrp="1"/>
          </p:cNvSpPr>
          <p:nvPr>
            <p:ph sz="quarter" idx="4"/>
          </p:nvPr>
        </p:nvSpPr>
        <p:spPr/>
        <p:txBody>
          <a:bodyPr>
            <a:normAutofit/>
          </a:bodyPr>
          <a:lstStyle/>
          <a:p>
            <a:r>
              <a:rPr lang="en-US" sz="2000" b="1" dirty="0"/>
              <a:t>Optimized</a:t>
            </a:r>
          </a:p>
          <a:p>
            <a:pPr marL="0" indent="0">
              <a:buNone/>
            </a:pPr>
            <a:r>
              <a:rPr lang="en-US" sz="2000" dirty="0"/>
              <a:t>ASCII code of character is used to calculate the index for corresponding morse code character.</a:t>
            </a:r>
          </a:p>
          <a:p>
            <a:pPr marL="0" indent="0">
              <a:buNone/>
            </a:pPr>
            <a:r>
              <a:rPr lang="en-US" sz="2000" dirty="0"/>
              <a:t>Binary tree is stored and traversed for each element to get corresponding character.</a:t>
            </a:r>
          </a:p>
        </p:txBody>
      </p:sp>
      <p:pic>
        <p:nvPicPr>
          <p:cNvPr id="7" name="Picture 6">
            <a:extLst>
              <a:ext uri="{FF2B5EF4-FFF2-40B4-BE49-F238E27FC236}">
                <a16:creationId xmlns:a16="http://schemas.microsoft.com/office/drawing/2014/main" id="{2D87DB57-E228-9E41-9B12-40A9610BA027}"/>
              </a:ext>
            </a:extLst>
          </p:cNvPr>
          <p:cNvPicPr>
            <a:picLocks noChangeAspect="1"/>
          </p:cNvPicPr>
          <p:nvPr/>
        </p:nvPicPr>
        <p:blipFill>
          <a:blip r:embed="rId2"/>
          <a:stretch>
            <a:fillRect/>
          </a:stretch>
        </p:blipFill>
        <p:spPr>
          <a:xfrm>
            <a:off x="6350631" y="4347369"/>
            <a:ext cx="4619360" cy="2000249"/>
          </a:xfrm>
          <a:prstGeom prst="rect">
            <a:avLst/>
          </a:prstGeom>
        </p:spPr>
      </p:pic>
      <p:cxnSp>
        <p:nvCxnSpPr>
          <p:cNvPr id="9" name="Straight Connector 8">
            <a:extLst>
              <a:ext uri="{FF2B5EF4-FFF2-40B4-BE49-F238E27FC236}">
                <a16:creationId xmlns:a16="http://schemas.microsoft.com/office/drawing/2014/main" id="{4972DAA7-BC0A-1846-A845-B1B6675598F9}"/>
              </a:ext>
            </a:extLst>
          </p:cNvPr>
          <p:cNvCxnSpPr>
            <a:cxnSpLocks/>
          </p:cNvCxnSpPr>
          <p:nvPr/>
        </p:nvCxnSpPr>
        <p:spPr>
          <a:xfrm>
            <a:off x="6019801" y="2365375"/>
            <a:ext cx="0" cy="4098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6F125F33-637F-7F4A-A6CA-C1BA672397C9}"/>
              </a:ext>
            </a:extLst>
          </p:cNvPr>
          <p:cNvSpPr>
            <a:spLocks noGrp="1"/>
          </p:cNvSpPr>
          <p:nvPr>
            <p:ph type="ftr" sz="quarter" idx="11"/>
          </p:nvPr>
        </p:nvSpPr>
        <p:spPr>
          <a:xfrm>
            <a:off x="897843" y="6516004"/>
            <a:ext cx="10130203" cy="365125"/>
          </a:xfrm>
        </p:spPr>
        <p:txBody>
          <a:bodyPr/>
          <a:lstStyle/>
          <a:p>
            <a:r>
              <a:rPr lang="en-US" dirty="0">
                <a:hlinkClick r:id="rId3"/>
              </a:rPr>
              <a:t>https://stackoverflow.com/questions/59013166/c-morse-to-english</a:t>
            </a:r>
            <a:endParaRPr lang="en-US" dirty="0"/>
          </a:p>
        </p:txBody>
      </p:sp>
    </p:spTree>
    <p:extLst>
      <p:ext uri="{BB962C8B-B14F-4D97-AF65-F5344CB8AC3E}">
        <p14:creationId xmlns:p14="http://schemas.microsoft.com/office/powerpoint/2010/main" val="320530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B177C6-0E25-864D-8982-838FEF78B154}"/>
              </a:ext>
            </a:extLst>
          </p:cNvPr>
          <p:cNvSpPr txBox="1"/>
          <p:nvPr/>
        </p:nvSpPr>
        <p:spPr>
          <a:xfrm>
            <a:off x="838200" y="1690688"/>
            <a:ext cx="10515600" cy="294356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t>Optimized naïve algorithm worse case for string to morse code O(36n) improved to O(1n), and for morse to string O(36n) improved to O(5n). In logarithmic terms, complexity still remains O(n), but in practice it makes a noticeable difference.</a:t>
            </a:r>
          </a:p>
          <a:p>
            <a:pPr marL="285750" indent="-285750">
              <a:lnSpc>
                <a:spcPct val="200000"/>
              </a:lnSpc>
              <a:buFont typeface="Arial" panose="020B0604020202020204" pitchFamily="34" charset="0"/>
              <a:buChar char="•"/>
            </a:pPr>
            <a:r>
              <a:rPr lang="en-US" sz="2400" dirty="0"/>
              <a:t>Compiler optimization: </a:t>
            </a:r>
            <a:r>
              <a:rPr lang="en-US" sz="2400" b="1" i="1" dirty="0"/>
              <a:t>loops unrolled</a:t>
            </a:r>
            <a:endParaRPr lang="en-US" sz="2400" dirty="0"/>
          </a:p>
        </p:txBody>
      </p:sp>
      <p:sp>
        <p:nvSpPr>
          <p:cNvPr id="4" name="Text Placeholder 2">
            <a:extLst>
              <a:ext uri="{FF2B5EF4-FFF2-40B4-BE49-F238E27FC236}">
                <a16:creationId xmlns:a16="http://schemas.microsoft.com/office/drawing/2014/main" id="{AA4627E7-D6E7-B147-A7E2-03871C2B08F4}"/>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ii. Optimizations</a:t>
            </a:r>
          </a:p>
        </p:txBody>
      </p:sp>
    </p:spTree>
    <p:extLst>
      <p:ext uri="{BB962C8B-B14F-4D97-AF65-F5344CB8AC3E}">
        <p14:creationId xmlns:p14="http://schemas.microsoft.com/office/powerpoint/2010/main" val="368192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AA4627E7-D6E7-B147-A7E2-03871C2B08F4}"/>
              </a:ext>
            </a:extLst>
          </p:cNvPr>
          <p:cNvSpPr txBox="1">
            <a:spLocks/>
          </p:cNvSpPr>
          <p:nvPr/>
        </p:nvSpPr>
        <p:spPr>
          <a:xfrm>
            <a:off x="841376" y="866776"/>
            <a:ext cx="10512424"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ii.  Measurements</a:t>
            </a:r>
          </a:p>
        </p:txBody>
      </p:sp>
      <p:sp>
        <p:nvSpPr>
          <p:cNvPr id="12" name="TextBox 11">
            <a:extLst>
              <a:ext uri="{FF2B5EF4-FFF2-40B4-BE49-F238E27FC236}">
                <a16:creationId xmlns:a16="http://schemas.microsoft.com/office/drawing/2014/main" id="{9D427392-A0ED-3D43-8F21-749885950BFE}"/>
              </a:ext>
            </a:extLst>
          </p:cNvPr>
          <p:cNvSpPr txBox="1"/>
          <p:nvPr/>
        </p:nvSpPr>
        <p:spPr>
          <a:xfrm>
            <a:off x="1208422" y="1670563"/>
            <a:ext cx="10005678" cy="3139321"/>
          </a:xfrm>
          <a:prstGeom prst="rect">
            <a:avLst/>
          </a:prstGeom>
          <a:noFill/>
        </p:spPr>
        <p:txBody>
          <a:bodyPr wrap="square" rtlCol="0">
            <a:spAutoFit/>
          </a:bodyPr>
          <a:lstStyle/>
          <a:p>
            <a:r>
              <a:rPr lang="en-US" b="1" dirty="0"/>
              <a:t>Time Comparison</a:t>
            </a:r>
            <a:endParaRPr lang="en-US" dirty="0"/>
          </a:p>
          <a:p>
            <a:r>
              <a:rPr lang="en-US" dirty="0"/>
              <a:t>Naïve						Optimized</a:t>
            </a:r>
          </a:p>
          <a:p>
            <a:r>
              <a:rPr lang="en-US" dirty="0"/>
              <a:t>String to Code					String to Code</a:t>
            </a:r>
          </a:p>
          <a:p>
            <a:endParaRPr lang="en-US" dirty="0"/>
          </a:p>
          <a:p>
            <a:endParaRPr lang="en-US" dirty="0"/>
          </a:p>
          <a:p>
            <a:endParaRPr lang="en-US" dirty="0"/>
          </a:p>
          <a:p>
            <a:endParaRPr lang="en-US" dirty="0"/>
          </a:p>
          <a:p>
            <a:endParaRPr lang="en-US" dirty="0"/>
          </a:p>
          <a:p>
            <a:endParaRPr lang="en-US" dirty="0"/>
          </a:p>
          <a:p>
            <a:endParaRPr lang="en-US" dirty="0"/>
          </a:p>
          <a:p>
            <a:r>
              <a:rPr lang="en-US" dirty="0"/>
              <a:t>Code to String					Code to String</a:t>
            </a:r>
          </a:p>
        </p:txBody>
      </p:sp>
      <p:pic>
        <p:nvPicPr>
          <p:cNvPr id="10" name="Picture 9" descr="Text&#10;&#10;Description automatically generated">
            <a:extLst>
              <a:ext uri="{FF2B5EF4-FFF2-40B4-BE49-F238E27FC236}">
                <a16:creationId xmlns:a16="http://schemas.microsoft.com/office/drawing/2014/main" id="{139E7C57-57A3-8245-8625-3D3E4AD72804}"/>
              </a:ext>
            </a:extLst>
          </p:cNvPr>
          <p:cNvPicPr>
            <a:picLocks noChangeAspect="1"/>
          </p:cNvPicPr>
          <p:nvPr/>
        </p:nvPicPr>
        <p:blipFill>
          <a:blip r:embed="rId2"/>
          <a:stretch>
            <a:fillRect/>
          </a:stretch>
        </p:blipFill>
        <p:spPr>
          <a:xfrm>
            <a:off x="1328788" y="2694721"/>
            <a:ext cx="3579713" cy="1611808"/>
          </a:xfrm>
          <a:prstGeom prst="rect">
            <a:avLst/>
          </a:prstGeom>
        </p:spPr>
      </p:pic>
      <p:pic>
        <p:nvPicPr>
          <p:cNvPr id="13" name="Picture 12" descr="Text&#10;&#10;Description automatically generated">
            <a:extLst>
              <a:ext uri="{FF2B5EF4-FFF2-40B4-BE49-F238E27FC236}">
                <a16:creationId xmlns:a16="http://schemas.microsoft.com/office/drawing/2014/main" id="{6B56714E-8D84-5243-8510-7E8DB3228EA0}"/>
              </a:ext>
            </a:extLst>
          </p:cNvPr>
          <p:cNvPicPr>
            <a:picLocks noChangeAspect="1"/>
          </p:cNvPicPr>
          <p:nvPr/>
        </p:nvPicPr>
        <p:blipFill>
          <a:blip r:embed="rId3"/>
          <a:stretch>
            <a:fillRect/>
          </a:stretch>
        </p:blipFill>
        <p:spPr>
          <a:xfrm>
            <a:off x="6741445" y="2694722"/>
            <a:ext cx="3686777" cy="1611807"/>
          </a:xfrm>
          <a:prstGeom prst="rect">
            <a:avLst/>
          </a:prstGeom>
        </p:spPr>
      </p:pic>
      <p:pic>
        <p:nvPicPr>
          <p:cNvPr id="15" name="Picture 14" descr="Text&#10;&#10;Description automatically generated">
            <a:extLst>
              <a:ext uri="{FF2B5EF4-FFF2-40B4-BE49-F238E27FC236}">
                <a16:creationId xmlns:a16="http://schemas.microsoft.com/office/drawing/2014/main" id="{18597F2B-5EDE-E643-AB47-40F7FE8EA266}"/>
              </a:ext>
            </a:extLst>
          </p:cNvPr>
          <p:cNvPicPr>
            <a:picLocks noChangeAspect="1"/>
          </p:cNvPicPr>
          <p:nvPr/>
        </p:nvPicPr>
        <p:blipFill>
          <a:blip r:embed="rId4"/>
          <a:stretch>
            <a:fillRect/>
          </a:stretch>
        </p:blipFill>
        <p:spPr>
          <a:xfrm>
            <a:off x="1328788" y="4891605"/>
            <a:ext cx="3755136" cy="1609344"/>
          </a:xfrm>
          <a:prstGeom prst="rect">
            <a:avLst/>
          </a:prstGeom>
        </p:spPr>
      </p:pic>
      <p:pic>
        <p:nvPicPr>
          <p:cNvPr id="17" name="Picture 16" descr="Text&#10;&#10;Description automatically generated">
            <a:extLst>
              <a:ext uri="{FF2B5EF4-FFF2-40B4-BE49-F238E27FC236}">
                <a16:creationId xmlns:a16="http://schemas.microsoft.com/office/drawing/2014/main" id="{52901E34-9275-2D45-89A9-48E09F473197}"/>
              </a:ext>
            </a:extLst>
          </p:cNvPr>
          <p:cNvPicPr>
            <a:picLocks noChangeAspect="1"/>
          </p:cNvPicPr>
          <p:nvPr/>
        </p:nvPicPr>
        <p:blipFill>
          <a:blip r:embed="rId5"/>
          <a:stretch>
            <a:fillRect/>
          </a:stretch>
        </p:blipFill>
        <p:spPr>
          <a:xfrm>
            <a:off x="6741444" y="4888676"/>
            <a:ext cx="3686777" cy="1617667"/>
          </a:xfrm>
          <a:prstGeom prst="rect">
            <a:avLst/>
          </a:prstGeom>
        </p:spPr>
      </p:pic>
    </p:spTree>
    <p:extLst>
      <p:ext uri="{BB962C8B-B14F-4D97-AF65-F5344CB8AC3E}">
        <p14:creationId xmlns:p14="http://schemas.microsoft.com/office/powerpoint/2010/main" val="81486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FB9532-D959-AB44-9E5A-D56663D0CA05}"/>
              </a:ext>
            </a:extLst>
          </p:cNvPr>
          <p:cNvSpPr txBox="1"/>
          <p:nvPr/>
        </p:nvSpPr>
        <p:spPr>
          <a:xfrm>
            <a:off x="913455" y="933137"/>
            <a:ext cx="10005678" cy="923330"/>
          </a:xfrm>
          <a:prstGeom prst="rect">
            <a:avLst/>
          </a:prstGeom>
          <a:noFill/>
        </p:spPr>
        <p:txBody>
          <a:bodyPr wrap="square" rtlCol="0">
            <a:spAutoFit/>
          </a:bodyPr>
          <a:lstStyle/>
          <a:p>
            <a:r>
              <a:rPr lang="en-US" b="1" dirty="0"/>
              <a:t>Memory Comparison</a:t>
            </a:r>
            <a:endParaRPr lang="en-US" dirty="0"/>
          </a:p>
          <a:p>
            <a:r>
              <a:rPr lang="en-US" dirty="0"/>
              <a:t>Naïve						Optimized</a:t>
            </a:r>
          </a:p>
          <a:p>
            <a:r>
              <a:rPr lang="en-US" dirty="0"/>
              <a:t>String to Code					String to Code</a:t>
            </a:r>
          </a:p>
        </p:txBody>
      </p:sp>
      <p:pic>
        <p:nvPicPr>
          <p:cNvPr id="7" name="Picture 6" descr="A picture containing graphical user interface&#10;&#10;Description automatically generated">
            <a:extLst>
              <a:ext uri="{FF2B5EF4-FFF2-40B4-BE49-F238E27FC236}">
                <a16:creationId xmlns:a16="http://schemas.microsoft.com/office/drawing/2014/main" id="{0FF10262-7AD5-374A-9D90-55865DDD04A4}"/>
              </a:ext>
            </a:extLst>
          </p:cNvPr>
          <p:cNvPicPr>
            <a:picLocks noChangeAspect="1"/>
          </p:cNvPicPr>
          <p:nvPr/>
        </p:nvPicPr>
        <p:blipFill>
          <a:blip r:embed="rId2"/>
          <a:stretch>
            <a:fillRect/>
          </a:stretch>
        </p:blipFill>
        <p:spPr>
          <a:xfrm>
            <a:off x="913455" y="2079726"/>
            <a:ext cx="5182545" cy="3226220"/>
          </a:xfrm>
          <a:prstGeom prst="rect">
            <a:avLst/>
          </a:prstGeom>
        </p:spPr>
      </p:pic>
      <p:pic>
        <p:nvPicPr>
          <p:cNvPr id="9" name="Picture 8" descr="Text&#10;&#10;Description automatically generated">
            <a:extLst>
              <a:ext uri="{FF2B5EF4-FFF2-40B4-BE49-F238E27FC236}">
                <a16:creationId xmlns:a16="http://schemas.microsoft.com/office/drawing/2014/main" id="{A5211D94-24FC-C348-9E2F-6EDA269CA6C6}"/>
              </a:ext>
            </a:extLst>
          </p:cNvPr>
          <p:cNvPicPr>
            <a:picLocks noChangeAspect="1"/>
          </p:cNvPicPr>
          <p:nvPr/>
        </p:nvPicPr>
        <p:blipFill>
          <a:blip r:embed="rId3"/>
          <a:stretch>
            <a:fillRect/>
          </a:stretch>
        </p:blipFill>
        <p:spPr>
          <a:xfrm>
            <a:off x="6399855" y="2104335"/>
            <a:ext cx="5354610" cy="3201611"/>
          </a:xfrm>
          <a:prstGeom prst="rect">
            <a:avLst/>
          </a:prstGeom>
        </p:spPr>
      </p:pic>
    </p:spTree>
    <p:extLst>
      <p:ext uri="{BB962C8B-B14F-4D97-AF65-F5344CB8AC3E}">
        <p14:creationId xmlns:p14="http://schemas.microsoft.com/office/powerpoint/2010/main" val="196260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FB9532-D959-AB44-9E5A-D56663D0CA05}"/>
              </a:ext>
            </a:extLst>
          </p:cNvPr>
          <p:cNvSpPr txBox="1"/>
          <p:nvPr/>
        </p:nvSpPr>
        <p:spPr>
          <a:xfrm>
            <a:off x="913455" y="933137"/>
            <a:ext cx="10005678" cy="923330"/>
          </a:xfrm>
          <a:prstGeom prst="rect">
            <a:avLst/>
          </a:prstGeom>
          <a:noFill/>
        </p:spPr>
        <p:txBody>
          <a:bodyPr wrap="square" rtlCol="0">
            <a:spAutoFit/>
          </a:bodyPr>
          <a:lstStyle/>
          <a:p>
            <a:r>
              <a:rPr lang="en-US" b="1" dirty="0"/>
              <a:t>Memory Comparison</a:t>
            </a:r>
            <a:endParaRPr lang="en-US" dirty="0"/>
          </a:p>
          <a:p>
            <a:r>
              <a:rPr lang="en-US" dirty="0"/>
              <a:t>Naïve						Optimized</a:t>
            </a:r>
          </a:p>
          <a:p>
            <a:r>
              <a:rPr lang="en-US" dirty="0"/>
              <a:t>Code to String					Code to String</a:t>
            </a:r>
          </a:p>
        </p:txBody>
      </p:sp>
      <p:pic>
        <p:nvPicPr>
          <p:cNvPr id="3" name="Picture 2" descr="Text&#10;&#10;Description automatically generated">
            <a:extLst>
              <a:ext uri="{FF2B5EF4-FFF2-40B4-BE49-F238E27FC236}">
                <a16:creationId xmlns:a16="http://schemas.microsoft.com/office/drawing/2014/main" id="{225B3495-CC0F-2041-9455-3606133A3C49}"/>
              </a:ext>
            </a:extLst>
          </p:cNvPr>
          <p:cNvPicPr>
            <a:picLocks noChangeAspect="1"/>
          </p:cNvPicPr>
          <p:nvPr/>
        </p:nvPicPr>
        <p:blipFill>
          <a:blip r:embed="rId2"/>
          <a:stretch>
            <a:fillRect/>
          </a:stretch>
        </p:blipFill>
        <p:spPr>
          <a:xfrm>
            <a:off x="6429682" y="2072131"/>
            <a:ext cx="5339531" cy="317909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C24DC8BA-DCAE-9848-9658-0BEE286C3616}"/>
              </a:ext>
            </a:extLst>
          </p:cNvPr>
          <p:cNvPicPr>
            <a:picLocks noChangeAspect="1"/>
          </p:cNvPicPr>
          <p:nvPr/>
        </p:nvPicPr>
        <p:blipFill>
          <a:blip r:embed="rId3"/>
          <a:stretch>
            <a:fillRect/>
          </a:stretch>
        </p:blipFill>
        <p:spPr>
          <a:xfrm>
            <a:off x="913455" y="2072534"/>
            <a:ext cx="5200360" cy="3205394"/>
          </a:xfrm>
          <a:prstGeom prst="rect">
            <a:avLst/>
          </a:prstGeom>
        </p:spPr>
      </p:pic>
    </p:spTree>
    <p:extLst>
      <p:ext uri="{BB962C8B-B14F-4D97-AF65-F5344CB8AC3E}">
        <p14:creationId xmlns:p14="http://schemas.microsoft.com/office/powerpoint/2010/main" val="2098177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29C1-7696-A147-B445-7D00F115A8B3}"/>
              </a:ext>
            </a:extLst>
          </p:cNvPr>
          <p:cNvSpPr>
            <a:spLocks noGrp="1"/>
          </p:cNvSpPr>
          <p:nvPr>
            <p:ph type="title"/>
          </p:nvPr>
        </p:nvSpPr>
        <p:spPr/>
        <p:txBody>
          <a:bodyPr/>
          <a:lstStyle/>
          <a:p>
            <a:pPr algn="ctr"/>
            <a:r>
              <a:rPr lang="en-US" dirty="0"/>
              <a:t>Problem 2</a:t>
            </a:r>
          </a:p>
        </p:txBody>
      </p:sp>
      <p:sp>
        <p:nvSpPr>
          <p:cNvPr id="4" name="Content Placeholder 3">
            <a:extLst>
              <a:ext uri="{FF2B5EF4-FFF2-40B4-BE49-F238E27FC236}">
                <a16:creationId xmlns:a16="http://schemas.microsoft.com/office/drawing/2014/main" id="{364C72BF-258A-804D-93B3-1FB4419B8917}"/>
              </a:ext>
            </a:extLst>
          </p:cNvPr>
          <p:cNvSpPr>
            <a:spLocks noGrp="1"/>
          </p:cNvSpPr>
          <p:nvPr>
            <p:ph sz="half" idx="2"/>
          </p:nvPr>
        </p:nvSpPr>
        <p:spPr/>
        <p:txBody>
          <a:bodyPr>
            <a:normAutofit/>
          </a:bodyPr>
          <a:lstStyle/>
          <a:p>
            <a:pPr>
              <a:lnSpc>
                <a:spcPct val="150000"/>
              </a:lnSpc>
            </a:pPr>
            <a:r>
              <a:rPr lang="en-US" sz="2000" b="1" dirty="0"/>
              <a:t>Naïve</a:t>
            </a:r>
          </a:p>
          <a:p>
            <a:pPr marL="0" indent="0">
              <a:lnSpc>
                <a:spcPct val="150000"/>
              </a:lnSpc>
              <a:buNone/>
            </a:pPr>
            <a:r>
              <a:rPr lang="en-US" sz="2000" dirty="0"/>
              <a:t>Given two strings A and B, a brute force approach checks for every possible subsequence of A and matches to string B if it also a subsequence in B. </a:t>
            </a:r>
          </a:p>
        </p:txBody>
      </p:sp>
      <p:sp>
        <p:nvSpPr>
          <p:cNvPr id="6" name="Content Placeholder 5">
            <a:extLst>
              <a:ext uri="{FF2B5EF4-FFF2-40B4-BE49-F238E27FC236}">
                <a16:creationId xmlns:a16="http://schemas.microsoft.com/office/drawing/2014/main" id="{FF0A3709-1F29-5D43-B890-121D54D75EDC}"/>
              </a:ext>
            </a:extLst>
          </p:cNvPr>
          <p:cNvSpPr>
            <a:spLocks noGrp="1"/>
          </p:cNvSpPr>
          <p:nvPr>
            <p:ph sz="quarter" idx="4"/>
          </p:nvPr>
        </p:nvSpPr>
        <p:spPr/>
        <p:txBody>
          <a:bodyPr>
            <a:normAutofit/>
          </a:bodyPr>
          <a:lstStyle/>
          <a:p>
            <a:pPr>
              <a:lnSpc>
                <a:spcPct val="150000"/>
              </a:lnSpc>
            </a:pPr>
            <a:r>
              <a:rPr lang="en-US" sz="2000" b="1" dirty="0"/>
              <a:t>Optimized</a:t>
            </a:r>
          </a:p>
          <a:p>
            <a:pPr marL="0" indent="0">
              <a:lnSpc>
                <a:spcPct val="150000"/>
              </a:lnSpc>
              <a:buNone/>
            </a:pPr>
            <a:r>
              <a:rPr lang="en-US" sz="2000" dirty="0"/>
              <a:t>The optimal substructure property is used to solve the problem using Dynamic Programming.</a:t>
            </a:r>
          </a:p>
          <a:p>
            <a:pPr marL="0" indent="0">
              <a:lnSpc>
                <a:spcPct val="150000"/>
              </a:lnSpc>
              <a:buNone/>
            </a:pPr>
            <a:r>
              <a:rPr lang="en-US" sz="2000" dirty="0"/>
              <a:t>For the given strings A and B, we create a matrix of (n+1, m+1) to track the longest common subsequence.</a:t>
            </a:r>
          </a:p>
        </p:txBody>
      </p:sp>
      <p:cxnSp>
        <p:nvCxnSpPr>
          <p:cNvPr id="9" name="Straight Connector 8">
            <a:extLst>
              <a:ext uri="{FF2B5EF4-FFF2-40B4-BE49-F238E27FC236}">
                <a16:creationId xmlns:a16="http://schemas.microsoft.com/office/drawing/2014/main" id="{4972DAA7-BC0A-1846-A845-B1B6675598F9}"/>
              </a:ext>
            </a:extLst>
          </p:cNvPr>
          <p:cNvCxnSpPr>
            <a:cxnSpLocks/>
          </p:cNvCxnSpPr>
          <p:nvPr/>
        </p:nvCxnSpPr>
        <p:spPr>
          <a:xfrm>
            <a:off x="6019801" y="2365375"/>
            <a:ext cx="0" cy="3824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40DA8BE7-DE76-2340-A81C-95C9D8688184}"/>
              </a:ext>
            </a:extLst>
          </p:cNvPr>
          <p:cNvSpPr>
            <a:spLocks noGrp="1"/>
          </p:cNvSpPr>
          <p:nvPr>
            <p:ph type="body" idx="1"/>
          </p:nvPr>
        </p:nvSpPr>
        <p:spPr>
          <a:xfrm>
            <a:off x="839788" y="1401763"/>
            <a:ext cx="10512424" cy="823912"/>
          </a:xfrm>
        </p:spPr>
        <p:txBody>
          <a:bodyPr anchor="ctr"/>
          <a:lstStyle/>
          <a:p>
            <a:pPr marL="514350" indent="-514350">
              <a:buFont typeface="+mj-lt"/>
              <a:buAutoNum type="romanLcPeriod"/>
            </a:pPr>
            <a:r>
              <a:rPr lang="en-US" dirty="0"/>
              <a:t>Approaches</a:t>
            </a:r>
          </a:p>
        </p:txBody>
      </p:sp>
      <p:sp>
        <p:nvSpPr>
          <p:cNvPr id="11" name="Footer Placeholder 10">
            <a:extLst>
              <a:ext uri="{FF2B5EF4-FFF2-40B4-BE49-F238E27FC236}">
                <a16:creationId xmlns:a16="http://schemas.microsoft.com/office/drawing/2014/main" id="{C33470B6-82DE-AA48-BCED-A4CC033C2D64}"/>
              </a:ext>
            </a:extLst>
          </p:cNvPr>
          <p:cNvSpPr>
            <a:spLocks noGrp="1"/>
          </p:cNvSpPr>
          <p:nvPr>
            <p:ph type="ftr" sz="quarter" idx="11"/>
          </p:nvPr>
        </p:nvSpPr>
        <p:spPr>
          <a:xfrm>
            <a:off x="836606" y="6464300"/>
            <a:ext cx="10515600" cy="365125"/>
          </a:xfrm>
        </p:spPr>
        <p:txBody>
          <a:bodyPr/>
          <a:lstStyle/>
          <a:p>
            <a:r>
              <a:rPr lang="en-US" dirty="0">
                <a:hlinkClick r:id="rId2"/>
              </a:rPr>
              <a:t>https://stackoverflow.com/questions/34412496/naive-approach-to-longest-common-subsequence</a:t>
            </a:r>
            <a:endParaRPr lang="en-US" dirty="0"/>
          </a:p>
        </p:txBody>
      </p:sp>
    </p:spTree>
    <p:extLst>
      <p:ext uri="{BB962C8B-B14F-4D97-AF65-F5344CB8AC3E}">
        <p14:creationId xmlns:p14="http://schemas.microsoft.com/office/powerpoint/2010/main" val="357954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4AF097-F383-F14A-99A0-6151CD5E112D}"/>
              </a:ext>
            </a:extLst>
          </p:cNvPr>
          <p:cNvSpPr txBox="1"/>
          <p:nvPr/>
        </p:nvSpPr>
        <p:spPr>
          <a:xfrm>
            <a:off x="1134682" y="915167"/>
            <a:ext cx="10005678" cy="369332"/>
          </a:xfrm>
          <a:prstGeom prst="rect">
            <a:avLst/>
          </a:prstGeom>
          <a:noFill/>
        </p:spPr>
        <p:txBody>
          <a:bodyPr wrap="square" rtlCol="0">
            <a:spAutoFit/>
          </a:bodyPr>
          <a:lstStyle/>
          <a:p>
            <a:r>
              <a:rPr lang="en-US" b="1" dirty="0"/>
              <a:t>Dynamic Programming Algorithm </a:t>
            </a:r>
          </a:p>
        </p:txBody>
      </p:sp>
      <p:graphicFrame>
        <p:nvGraphicFramePr>
          <p:cNvPr id="3" name="Table 3">
            <a:extLst>
              <a:ext uri="{FF2B5EF4-FFF2-40B4-BE49-F238E27FC236}">
                <a16:creationId xmlns:a16="http://schemas.microsoft.com/office/drawing/2014/main" id="{BCBC8553-9306-3F48-AA74-0C1E0C1DC2CE}"/>
              </a:ext>
            </a:extLst>
          </p:cNvPr>
          <p:cNvGraphicFramePr>
            <a:graphicFrameLocks noGrp="1"/>
          </p:cNvGraphicFramePr>
          <p:nvPr>
            <p:extLst>
              <p:ext uri="{D42A27DB-BD31-4B8C-83A1-F6EECF244321}">
                <p14:modId xmlns:p14="http://schemas.microsoft.com/office/powerpoint/2010/main" val="2057160118"/>
              </p:ext>
            </p:extLst>
          </p:nvPr>
        </p:nvGraphicFramePr>
        <p:xfrm>
          <a:off x="3938922" y="1600200"/>
          <a:ext cx="1991976" cy="1828800"/>
        </p:xfrm>
        <a:graphic>
          <a:graphicData uri="http://schemas.openxmlformats.org/drawingml/2006/table">
            <a:tbl>
              <a:tblPr firstRow="1" bandRow="1">
                <a:tableStyleId>{5C22544A-7EE6-4342-B048-85BDC9FD1C3A}</a:tableStyleId>
              </a:tblPr>
              <a:tblGrid>
                <a:gridCol w="331996">
                  <a:extLst>
                    <a:ext uri="{9D8B030D-6E8A-4147-A177-3AD203B41FA5}">
                      <a16:colId xmlns:a16="http://schemas.microsoft.com/office/drawing/2014/main" val="3068607780"/>
                    </a:ext>
                  </a:extLst>
                </a:gridCol>
                <a:gridCol w="331996">
                  <a:extLst>
                    <a:ext uri="{9D8B030D-6E8A-4147-A177-3AD203B41FA5}">
                      <a16:colId xmlns:a16="http://schemas.microsoft.com/office/drawing/2014/main" val="3086192315"/>
                    </a:ext>
                  </a:extLst>
                </a:gridCol>
                <a:gridCol w="331996">
                  <a:extLst>
                    <a:ext uri="{9D8B030D-6E8A-4147-A177-3AD203B41FA5}">
                      <a16:colId xmlns:a16="http://schemas.microsoft.com/office/drawing/2014/main" val="3326288897"/>
                    </a:ext>
                  </a:extLst>
                </a:gridCol>
                <a:gridCol w="331996">
                  <a:extLst>
                    <a:ext uri="{9D8B030D-6E8A-4147-A177-3AD203B41FA5}">
                      <a16:colId xmlns:a16="http://schemas.microsoft.com/office/drawing/2014/main" val="3177809895"/>
                    </a:ext>
                  </a:extLst>
                </a:gridCol>
                <a:gridCol w="331996">
                  <a:extLst>
                    <a:ext uri="{9D8B030D-6E8A-4147-A177-3AD203B41FA5}">
                      <a16:colId xmlns:a16="http://schemas.microsoft.com/office/drawing/2014/main" val="16656998"/>
                    </a:ext>
                  </a:extLst>
                </a:gridCol>
                <a:gridCol w="331996">
                  <a:extLst>
                    <a:ext uri="{9D8B030D-6E8A-4147-A177-3AD203B41FA5}">
                      <a16:colId xmlns:a16="http://schemas.microsoft.com/office/drawing/2014/main" val="563569846"/>
                    </a:ext>
                  </a:extLst>
                </a:gridCol>
              </a:tblGrid>
              <a:tr h="356240">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D</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98560037"/>
                  </a:ext>
                </a:extLst>
              </a:tr>
              <a:tr h="356240">
                <a:tc>
                  <a:txBody>
                    <a:bodyPr/>
                    <a:lstStyle/>
                    <a:p>
                      <a:endParaRPr lang="en-US" b="1"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309124"/>
                  </a:ext>
                </a:extLst>
              </a:tr>
              <a:tr h="356240">
                <a:tc>
                  <a:txBody>
                    <a:bodyPr/>
                    <a:lstStyle/>
                    <a:p>
                      <a:r>
                        <a:rPr lang="en-US" b="1" dirty="0"/>
                        <a:t>B</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6013230"/>
                  </a:ext>
                </a:extLst>
              </a:tr>
              <a:tr h="356240">
                <a:tc>
                  <a:txBody>
                    <a:bodyPr/>
                    <a:lstStyle/>
                    <a:p>
                      <a:r>
                        <a:rPr lang="en-US" b="1" dirty="0"/>
                        <a:t>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180494"/>
                  </a:ext>
                </a:extLst>
              </a:tr>
              <a:tr h="356240">
                <a:tc>
                  <a:txBody>
                    <a:bodyPr/>
                    <a:lstStyle/>
                    <a:p>
                      <a:r>
                        <a:rPr lang="en-US" b="1" dirty="0"/>
                        <a:t>H</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3846009"/>
                  </a:ext>
                </a:extLst>
              </a:tr>
            </a:tbl>
          </a:graphicData>
        </a:graphic>
      </p:graphicFrame>
      <p:graphicFrame>
        <p:nvGraphicFramePr>
          <p:cNvPr id="4" name="Table 3">
            <a:extLst>
              <a:ext uri="{FF2B5EF4-FFF2-40B4-BE49-F238E27FC236}">
                <a16:creationId xmlns:a16="http://schemas.microsoft.com/office/drawing/2014/main" id="{B178EA44-7EF8-3A46-880D-7555AA20D1FA}"/>
              </a:ext>
            </a:extLst>
          </p:cNvPr>
          <p:cNvGraphicFramePr>
            <a:graphicFrameLocks noGrp="1"/>
          </p:cNvGraphicFramePr>
          <p:nvPr>
            <p:extLst>
              <p:ext uri="{D42A27DB-BD31-4B8C-83A1-F6EECF244321}">
                <p14:modId xmlns:p14="http://schemas.microsoft.com/office/powerpoint/2010/main" val="2775280994"/>
              </p:ext>
            </p:extLst>
          </p:nvPr>
        </p:nvGraphicFramePr>
        <p:xfrm>
          <a:off x="8966200" y="1600200"/>
          <a:ext cx="1991976" cy="1828800"/>
        </p:xfrm>
        <a:graphic>
          <a:graphicData uri="http://schemas.openxmlformats.org/drawingml/2006/table">
            <a:tbl>
              <a:tblPr firstRow="1" bandRow="1">
                <a:tableStyleId>{5C22544A-7EE6-4342-B048-85BDC9FD1C3A}</a:tableStyleId>
              </a:tblPr>
              <a:tblGrid>
                <a:gridCol w="331996">
                  <a:extLst>
                    <a:ext uri="{9D8B030D-6E8A-4147-A177-3AD203B41FA5}">
                      <a16:colId xmlns:a16="http://schemas.microsoft.com/office/drawing/2014/main" val="3068607780"/>
                    </a:ext>
                  </a:extLst>
                </a:gridCol>
                <a:gridCol w="331996">
                  <a:extLst>
                    <a:ext uri="{9D8B030D-6E8A-4147-A177-3AD203B41FA5}">
                      <a16:colId xmlns:a16="http://schemas.microsoft.com/office/drawing/2014/main" val="3086192315"/>
                    </a:ext>
                  </a:extLst>
                </a:gridCol>
                <a:gridCol w="331996">
                  <a:extLst>
                    <a:ext uri="{9D8B030D-6E8A-4147-A177-3AD203B41FA5}">
                      <a16:colId xmlns:a16="http://schemas.microsoft.com/office/drawing/2014/main" val="3326288897"/>
                    </a:ext>
                  </a:extLst>
                </a:gridCol>
                <a:gridCol w="331996">
                  <a:extLst>
                    <a:ext uri="{9D8B030D-6E8A-4147-A177-3AD203B41FA5}">
                      <a16:colId xmlns:a16="http://schemas.microsoft.com/office/drawing/2014/main" val="3177809895"/>
                    </a:ext>
                  </a:extLst>
                </a:gridCol>
                <a:gridCol w="331996">
                  <a:extLst>
                    <a:ext uri="{9D8B030D-6E8A-4147-A177-3AD203B41FA5}">
                      <a16:colId xmlns:a16="http://schemas.microsoft.com/office/drawing/2014/main" val="16656998"/>
                    </a:ext>
                  </a:extLst>
                </a:gridCol>
                <a:gridCol w="331996">
                  <a:extLst>
                    <a:ext uri="{9D8B030D-6E8A-4147-A177-3AD203B41FA5}">
                      <a16:colId xmlns:a16="http://schemas.microsoft.com/office/drawing/2014/main" val="563569846"/>
                    </a:ext>
                  </a:extLst>
                </a:gridCol>
              </a:tblGrid>
              <a:tr h="356240">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D</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98560037"/>
                  </a:ext>
                </a:extLst>
              </a:tr>
              <a:tr h="356240">
                <a:tc>
                  <a:txBody>
                    <a:bodyPr/>
                    <a:lstStyle/>
                    <a:p>
                      <a:endParaRPr lang="en-US" b="1"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309124"/>
                  </a:ext>
                </a:extLst>
              </a:tr>
              <a:tr h="356240">
                <a:tc>
                  <a:txBody>
                    <a:bodyPr/>
                    <a:lstStyle/>
                    <a:p>
                      <a:r>
                        <a:rPr lang="en-US" b="1" dirty="0"/>
                        <a:t>B</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6013230"/>
                  </a:ext>
                </a:extLst>
              </a:tr>
              <a:tr h="356240">
                <a:tc>
                  <a:txBody>
                    <a:bodyPr/>
                    <a:lstStyle/>
                    <a:p>
                      <a:r>
                        <a:rPr lang="en-US" b="1" dirty="0"/>
                        <a:t>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180494"/>
                  </a:ext>
                </a:extLst>
              </a:tr>
              <a:tr h="356240">
                <a:tc>
                  <a:txBody>
                    <a:bodyPr/>
                    <a:lstStyle/>
                    <a:p>
                      <a:r>
                        <a:rPr lang="en-US" b="1" dirty="0"/>
                        <a:t>H</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2</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3846009"/>
                  </a:ext>
                </a:extLst>
              </a:tr>
            </a:tbl>
          </a:graphicData>
        </a:graphic>
      </p:graphicFrame>
      <p:graphicFrame>
        <p:nvGraphicFramePr>
          <p:cNvPr id="5" name="Table 3">
            <a:extLst>
              <a:ext uri="{FF2B5EF4-FFF2-40B4-BE49-F238E27FC236}">
                <a16:creationId xmlns:a16="http://schemas.microsoft.com/office/drawing/2014/main" id="{94579429-DFEC-B14C-913C-FE5827AE12CA}"/>
              </a:ext>
            </a:extLst>
          </p:cNvPr>
          <p:cNvGraphicFramePr>
            <a:graphicFrameLocks noGrp="1"/>
          </p:cNvGraphicFramePr>
          <p:nvPr>
            <p:extLst>
              <p:ext uri="{D42A27DB-BD31-4B8C-83A1-F6EECF244321}">
                <p14:modId xmlns:p14="http://schemas.microsoft.com/office/powerpoint/2010/main" val="1919516855"/>
              </p:ext>
            </p:extLst>
          </p:nvPr>
        </p:nvGraphicFramePr>
        <p:xfrm>
          <a:off x="3938922" y="4305300"/>
          <a:ext cx="1991976" cy="1828800"/>
        </p:xfrm>
        <a:graphic>
          <a:graphicData uri="http://schemas.openxmlformats.org/drawingml/2006/table">
            <a:tbl>
              <a:tblPr firstRow="1" bandRow="1">
                <a:tableStyleId>{5C22544A-7EE6-4342-B048-85BDC9FD1C3A}</a:tableStyleId>
              </a:tblPr>
              <a:tblGrid>
                <a:gridCol w="331996">
                  <a:extLst>
                    <a:ext uri="{9D8B030D-6E8A-4147-A177-3AD203B41FA5}">
                      <a16:colId xmlns:a16="http://schemas.microsoft.com/office/drawing/2014/main" val="3068607780"/>
                    </a:ext>
                  </a:extLst>
                </a:gridCol>
                <a:gridCol w="331996">
                  <a:extLst>
                    <a:ext uri="{9D8B030D-6E8A-4147-A177-3AD203B41FA5}">
                      <a16:colId xmlns:a16="http://schemas.microsoft.com/office/drawing/2014/main" val="3086192315"/>
                    </a:ext>
                  </a:extLst>
                </a:gridCol>
                <a:gridCol w="331996">
                  <a:extLst>
                    <a:ext uri="{9D8B030D-6E8A-4147-A177-3AD203B41FA5}">
                      <a16:colId xmlns:a16="http://schemas.microsoft.com/office/drawing/2014/main" val="3326288897"/>
                    </a:ext>
                  </a:extLst>
                </a:gridCol>
                <a:gridCol w="331996">
                  <a:extLst>
                    <a:ext uri="{9D8B030D-6E8A-4147-A177-3AD203B41FA5}">
                      <a16:colId xmlns:a16="http://schemas.microsoft.com/office/drawing/2014/main" val="3177809895"/>
                    </a:ext>
                  </a:extLst>
                </a:gridCol>
                <a:gridCol w="331996">
                  <a:extLst>
                    <a:ext uri="{9D8B030D-6E8A-4147-A177-3AD203B41FA5}">
                      <a16:colId xmlns:a16="http://schemas.microsoft.com/office/drawing/2014/main" val="16656998"/>
                    </a:ext>
                  </a:extLst>
                </a:gridCol>
                <a:gridCol w="331996">
                  <a:extLst>
                    <a:ext uri="{9D8B030D-6E8A-4147-A177-3AD203B41FA5}">
                      <a16:colId xmlns:a16="http://schemas.microsoft.com/office/drawing/2014/main" val="563569846"/>
                    </a:ext>
                  </a:extLst>
                </a:gridCol>
              </a:tblGrid>
              <a:tr h="356240">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D</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98560037"/>
                  </a:ext>
                </a:extLst>
              </a:tr>
              <a:tr h="356240">
                <a:tc>
                  <a:txBody>
                    <a:bodyPr/>
                    <a:lstStyle/>
                    <a:p>
                      <a:endParaRPr lang="en-US" b="1"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309124"/>
                  </a:ext>
                </a:extLst>
              </a:tr>
              <a:tr h="356240">
                <a:tc>
                  <a:txBody>
                    <a:bodyPr/>
                    <a:lstStyle/>
                    <a:p>
                      <a:r>
                        <a:rPr lang="en-US" b="1" dirty="0"/>
                        <a:t>B</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6013230"/>
                  </a:ext>
                </a:extLst>
              </a:tr>
              <a:tr h="356240">
                <a:tc>
                  <a:txBody>
                    <a:bodyPr/>
                    <a:lstStyle/>
                    <a:p>
                      <a:r>
                        <a:rPr lang="en-US" b="1" dirty="0"/>
                        <a:t>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140180494"/>
                  </a:ext>
                </a:extLst>
              </a:tr>
              <a:tr h="356240">
                <a:tc>
                  <a:txBody>
                    <a:bodyPr/>
                    <a:lstStyle/>
                    <a:p>
                      <a:r>
                        <a:rPr lang="en-US" b="1" dirty="0"/>
                        <a:t>H</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2</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803846009"/>
                  </a:ext>
                </a:extLst>
              </a:tr>
            </a:tbl>
          </a:graphicData>
        </a:graphic>
      </p:graphicFrame>
      <p:graphicFrame>
        <p:nvGraphicFramePr>
          <p:cNvPr id="6" name="Table 5">
            <a:extLst>
              <a:ext uri="{FF2B5EF4-FFF2-40B4-BE49-F238E27FC236}">
                <a16:creationId xmlns:a16="http://schemas.microsoft.com/office/drawing/2014/main" id="{EA51ED5E-A891-AD4D-9B6F-F2BB509DC406}"/>
              </a:ext>
            </a:extLst>
          </p:cNvPr>
          <p:cNvGraphicFramePr>
            <a:graphicFrameLocks noGrp="1"/>
          </p:cNvGraphicFramePr>
          <p:nvPr>
            <p:extLst>
              <p:ext uri="{D42A27DB-BD31-4B8C-83A1-F6EECF244321}">
                <p14:modId xmlns:p14="http://schemas.microsoft.com/office/powerpoint/2010/main" val="2443405131"/>
              </p:ext>
            </p:extLst>
          </p:nvPr>
        </p:nvGraphicFramePr>
        <p:xfrm>
          <a:off x="8966200" y="4305300"/>
          <a:ext cx="1991976" cy="1828800"/>
        </p:xfrm>
        <a:graphic>
          <a:graphicData uri="http://schemas.openxmlformats.org/drawingml/2006/table">
            <a:tbl>
              <a:tblPr firstRow="1" bandRow="1">
                <a:tableStyleId>{5C22544A-7EE6-4342-B048-85BDC9FD1C3A}</a:tableStyleId>
              </a:tblPr>
              <a:tblGrid>
                <a:gridCol w="331996">
                  <a:extLst>
                    <a:ext uri="{9D8B030D-6E8A-4147-A177-3AD203B41FA5}">
                      <a16:colId xmlns:a16="http://schemas.microsoft.com/office/drawing/2014/main" val="3068607780"/>
                    </a:ext>
                  </a:extLst>
                </a:gridCol>
                <a:gridCol w="331996">
                  <a:extLst>
                    <a:ext uri="{9D8B030D-6E8A-4147-A177-3AD203B41FA5}">
                      <a16:colId xmlns:a16="http://schemas.microsoft.com/office/drawing/2014/main" val="3086192315"/>
                    </a:ext>
                  </a:extLst>
                </a:gridCol>
                <a:gridCol w="331996">
                  <a:extLst>
                    <a:ext uri="{9D8B030D-6E8A-4147-A177-3AD203B41FA5}">
                      <a16:colId xmlns:a16="http://schemas.microsoft.com/office/drawing/2014/main" val="3326288897"/>
                    </a:ext>
                  </a:extLst>
                </a:gridCol>
                <a:gridCol w="331996">
                  <a:extLst>
                    <a:ext uri="{9D8B030D-6E8A-4147-A177-3AD203B41FA5}">
                      <a16:colId xmlns:a16="http://schemas.microsoft.com/office/drawing/2014/main" val="3177809895"/>
                    </a:ext>
                  </a:extLst>
                </a:gridCol>
                <a:gridCol w="331996">
                  <a:extLst>
                    <a:ext uri="{9D8B030D-6E8A-4147-A177-3AD203B41FA5}">
                      <a16:colId xmlns:a16="http://schemas.microsoft.com/office/drawing/2014/main" val="16656998"/>
                    </a:ext>
                  </a:extLst>
                </a:gridCol>
                <a:gridCol w="331996">
                  <a:extLst>
                    <a:ext uri="{9D8B030D-6E8A-4147-A177-3AD203B41FA5}">
                      <a16:colId xmlns:a16="http://schemas.microsoft.com/office/drawing/2014/main" val="563569846"/>
                    </a:ext>
                  </a:extLst>
                </a:gridCol>
              </a:tblGrid>
              <a:tr h="356240">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tx1"/>
                          </a:solidFill>
                        </a:rPr>
                        <a:t>D</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98560037"/>
                  </a:ext>
                </a:extLst>
              </a:tr>
              <a:tr h="356240">
                <a:tc>
                  <a:txBody>
                    <a:bodyPr/>
                    <a:lstStyle/>
                    <a:p>
                      <a:endParaRPr lang="en-US" b="1"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309124"/>
                  </a:ext>
                </a:extLst>
              </a:tr>
              <a:tr h="356240">
                <a:tc>
                  <a:txBody>
                    <a:bodyPr/>
                    <a:lstStyle/>
                    <a:p>
                      <a:r>
                        <a:rPr lang="en-US" b="1" dirty="0"/>
                        <a:t>B</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6013230"/>
                  </a:ext>
                </a:extLst>
              </a:tr>
              <a:tr h="356240">
                <a:tc>
                  <a:txBody>
                    <a:bodyPr/>
                    <a:lstStyle/>
                    <a:p>
                      <a:r>
                        <a:rPr lang="en-US" b="1" dirty="0"/>
                        <a:t>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140180494"/>
                  </a:ext>
                </a:extLst>
              </a:tr>
              <a:tr h="356240">
                <a:tc>
                  <a:txBody>
                    <a:bodyPr/>
                    <a:lstStyle/>
                    <a:p>
                      <a:r>
                        <a:rPr lang="en-US" b="1" dirty="0"/>
                        <a:t>H</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t>2</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803846009"/>
                  </a:ext>
                </a:extLst>
              </a:tr>
            </a:tbl>
          </a:graphicData>
        </a:graphic>
      </p:graphicFrame>
      <p:sp>
        <p:nvSpPr>
          <p:cNvPr id="7" name="TextBox 6">
            <a:extLst>
              <a:ext uri="{FF2B5EF4-FFF2-40B4-BE49-F238E27FC236}">
                <a16:creationId xmlns:a16="http://schemas.microsoft.com/office/drawing/2014/main" id="{4B0501F6-02FA-ED49-8AB3-0D11A1B9FD90}"/>
              </a:ext>
            </a:extLst>
          </p:cNvPr>
          <p:cNvSpPr txBox="1"/>
          <p:nvPr/>
        </p:nvSpPr>
        <p:spPr>
          <a:xfrm>
            <a:off x="1108743" y="1651000"/>
            <a:ext cx="2625058" cy="1815882"/>
          </a:xfrm>
          <a:prstGeom prst="rect">
            <a:avLst/>
          </a:prstGeom>
          <a:noFill/>
        </p:spPr>
        <p:txBody>
          <a:bodyPr wrap="square" rtlCol="0">
            <a:spAutoFit/>
          </a:bodyPr>
          <a:lstStyle/>
          <a:p>
            <a:r>
              <a:rPr lang="en-US" sz="1600" dirty="0"/>
              <a:t>Fill first row and column with 0s. If the current row and col chars match, fill with 1 </a:t>
            </a:r>
            <a:r>
              <a:rPr lang="en-US" sz="1600"/>
              <a:t>+ left </a:t>
            </a:r>
            <a:r>
              <a:rPr lang="en-US" sz="1600" dirty="0"/>
              <a:t>diagonal entry and point to it. Otherwise, take the max (col, row) and point to it. If equal, point to either one.</a:t>
            </a:r>
          </a:p>
        </p:txBody>
      </p:sp>
      <p:sp>
        <p:nvSpPr>
          <p:cNvPr id="8" name="TextBox 7">
            <a:extLst>
              <a:ext uri="{FF2B5EF4-FFF2-40B4-BE49-F238E27FC236}">
                <a16:creationId xmlns:a16="http://schemas.microsoft.com/office/drawing/2014/main" id="{6CB5C609-CDCA-7642-9BB8-66389B567D32}"/>
              </a:ext>
            </a:extLst>
          </p:cNvPr>
          <p:cNvSpPr txBox="1"/>
          <p:nvPr/>
        </p:nvSpPr>
        <p:spPr>
          <a:xfrm>
            <a:off x="6315743" y="1600200"/>
            <a:ext cx="2625058" cy="1569660"/>
          </a:xfrm>
          <a:prstGeom prst="rect">
            <a:avLst/>
          </a:prstGeom>
          <a:noFill/>
        </p:spPr>
        <p:txBody>
          <a:bodyPr wrap="square" rtlCol="0">
            <a:spAutoFit/>
          </a:bodyPr>
          <a:lstStyle/>
          <a:p>
            <a:r>
              <a:rPr lang="en-US" sz="1600" dirty="0"/>
              <a:t>Repeat the process for the entire table and fill with pointers. The value in the last row and column is the length of longest common subsequence.</a:t>
            </a:r>
          </a:p>
        </p:txBody>
      </p:sp>
      <p:sp>
        <p:nvSpPr>
          <p:cNvPr id="9" name="TextBox 8">
            <a:extLst>
              <a:ext uri="{FF2B5EF4-FFF2-40B4-BE49-F238E27FC236}">
                <a16:creationId xmlns:a16="http://schemas.microsoft.com/office/drawing/2014/main" id="{AA740339-A8C4-4B4E-993C-DA773BC27709}"/>
              </a:ext>
            </a:extLst>
          </p:cNvPr>
          <p:cNvSpPr txBox="1"/>
          <p:nvPr/>
        </p:nvSpPr>
        <p:spPr>
          <a:xfrm>
            <a:off x="1096043" y="4325987"/>
            <a:ext cx="2625058" cy="1323439"/>
          </a:xfrm>
          <a:prstGeom prst="rect">
            <a:avLst/>
          </a:prstGeom>
          <a:noFill/>
        </p:spPr>
        <p:txBody>
          <a:bodyPr wrap="square" rtlCol="0">
            <a:spAutoFit/>
          </a:bodyPr>
          <a:lstStyle/>
          <a:p>
            <a:r>
              <a:rPr lang="en-US" sz="1600" dirty="0"/>
              <a:t>To find longest common subsequence, follow the direction of arrows from last entry in table up to the end of table.</a:t>
            </a:r>
          </a:p>
        </p:txBody>
      </p:sp>
      <p:sp>
        <p:nvSpPr>
          <p:cNvPr id="10" name="TextBox 9">
            <a:extLst>
              <a:ext uri="{FF2B5EF4-FFF2-40B4-BE49-F238E27FC236}">
                <a16:creationId xmlns:a16="http://schemas.microsoft.com/office/drawing/2014/main" id="{866253B9-8142-104A-BA20-A3355802899D}"/>
              </a:ext>
            </a:extLst>
          </p:cNvPr>
          <p:cNvSpPr txBox="1"/>
          <p:nvPr/>
        </p:nvSpPr>
        <p:spPr>
          <a:xfrm>
            <a:off x="6315743" y="4305300"/>
            <a:ext cx="2625058" cy="1569660"/>
          </a:xfrm>
          <a:prstGeom prst="rect">
            <a:avLst/>
          </a:prstGeom>
          <a:noFill/>
        </p:spPr>
        <p:txBody>
          <a:bodyPr wrap="square" rtlCol="0">
            <a:spAutoFit/>
          </a:bodyPr>
          <a:lstStyle/>
          <a:p>
            <a:r>
              <a:rPr lang="en-US" sz="1600" dirty="0"/>
              <a:t>Select the entries with the diagonal arrows, these correspond to the longest common substring characters. In this example, the green boxes (BD).</a:t>
            </a:r>
          </a:p>
        </p:txBody>
      </p:sp>
      <p:cxnSp>
        <p:nvCxnSpPr>
          <p:cNvPr id="12" name="Straight Arrow Connector 11">
            <a:extLst>
              <a:ext uri="{FF2B5EF4-FFF2-40B4-BE49-F238E27FC236}">
                <a16:creationId xmlns:a16="http://schemas.microsoft.com/office/drawing/2014/main" id="{A14B2BE1-B35C-5A47-A66E-D33B101EB08C}"/>
              </a:ext>
            </a:extLst>
          </p:cNvPr>
          <p:cNvCxnSpPr/>
          <p:nvPr/>
        </p:nvCxnSpPr>
        <p:spPr>
          <a:xfrm flipV="1">
            <a:off x="4751459" y="2239005"/>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56349D-5AD2-4E4F-8C43-DD6612602BF2}"/>
              </a:ext>
            </a:extLst>
          </p:cNvPr>
          <p:cNvCxnSpPr>
            <a:cxnSpLocks/>
          </p:cNvCxnSpPr>
          <p:nvPr/>
        </p:nvCxnSpPr>
        <p:spPr>
          <a:xfrm flipH="1" flipV="1">
            <a:off x="4854012" y="2239005"/>
            <a:ext cx="179461"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F1338B-F37F-E740-89E9-FD5403C9D7CE}"/>
              </a:ext>
            </a:extLst>
          </p:cNvPr>
          <p:cNvCxnSpPr>
            <a:cxnSpLocks/>
          </p:cNvCxnSpPr>
          <p:nvPr/>
        </p:nvCxnSpPr>
        <p:spPr>
          <a:xfrm flipH="1" flipV="1">
            <a:off x="5161660" y="2518165"/>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3B9AA1B-AF4D-C946-A16F-1EEBA2E4DAF0}"/>
              </a:ext>
            </a:extLst>
          </p:cNvPr>
          <p:cNvCxnSpPr>
            <a:cxnSpLocks/>
          </p:cNvCxnSpPr>
          <p:nvPr/>
        </p:nvCxnSpPr>
        <p:spPr>
          <a:xfrm flipH="1" flipV="1">
            <a:off x="5510614" y="2525286"/>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1A8CEB-4C72-F94F-AE9E-518A3DF41B9A}"/>
              </a:ext>
            </a:extLst>
          </p:cNvPr>
          <p:cNvCxnSpPr/>
          <p:nvPr/>
        </p:nvCxnSpPr>
        <p:spPr>
          <a:xfrm flipV="1">
            <a:off x="9774968" y="2237577"/>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27E308-9659-2542-8EBB-10C1961449BD}"/>
              </a:ext>
            </a:extLst>
          </p:cNvPr>
          <p:cNvCxnSpPr>
            <a:cxnSpLocks/>
          </p:cNvCxnSpPr>
          <p:nvPr/>
        </p:nvCxnSpPr>
        <p:spPr>
          <a:xfrm flipH="1" flipV="1">
            <a:off x="9877521" y="2237577"/>
            <a:ext cx="179461"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DE988D-CE6C-3A41-8FD5-76D4563055A2}"/>
              </a:ext>
            </a:extLst>
          </p:cNvPr>
          <p:cNvCxnSpPr>
            <a:cxnSpLocks/>
          </p:cNvCxnSpPr>
          <p:nvPr/>
        </p:nvCxnSpPr>
        <p:spPr>
          <a:xfrm flipH="1" flipV="1">
            <a:off x="10185169" y="2516737"/>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A5947E-1B2B-C247-9998-2CBF82D742D3}"/>
              </a:ext>
            </a:extLst>
          </p:cNvPr>
          <p:cNvCxnSpPr>
            <a:cxnSpLocks/>
          </p:cNvCxnSpPr>
          <p:nvPr/>
        </p:nvCxnSpPr>
        <p:spPr>
          <a:xfrm flipH="1" flipV="1">
            <a:off x="10534123" y="2523858"/>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FCEC31-F9EC-AE4B-8304-167B417F5425}"/>
              </a:ext>
            </a:extLst>
          </p:cNvPr>
          <p:cNvCxnSpPr/>
          <p:nvPr/>
        </p:nvCxnSpPr>
        <p:spPr>
          <a:xfrm flipV="1">
            <a:off x="9782088" y="2612169"/>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4F6647-5B2F-B047-BADF-D798D7FD1655}"/>
              </a:ext>
            </a:extLst>
          </p:cNvPr>
          <p:cNvCxnSpPr>
            <a:cxnSpLocks/>
          </p:cNvCxnSpPr>
          <p:nvPr/>
        </p:nvCxnSpPr>
        <p:spPr>
          <a:xfrm flipH="1" flipV="1">
            <a:off x="10192289" y="2891329"/>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76E108-602D-2046-8400-62EFF7752DB3}"/>
              </a:ext>
            </a:extLst>
          </p:cNvPr>
          <p:cNvCxnSpPr/>
          <p:nvPr/>
        </p:nvCxnSpPr>
        <p:spPr>
          <a:xfrm flipV="1">
            <a:off x="10105405" y="2610743"/>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9C908C-C73B-DA43-A62D-008D4BE43923}"/>
              </a:ext>
            </a:extLst>
          </p:cNvPr>
          <p:cNvCxnSpPr>
            <a:cxnSpLocks/>
          </p:cNvCxnSpPr>
          <p:nvPr/>
        </p:nvCxnSpPr>
        <p:spPr>
          <a:xfrm flipH="1" flipV="1">
            <a:off x="10534124" y="2612170"/>
            <a:ext cx="179461"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CF7D0C4-1E9F-FC47-A948-F324F97A678D}"/>
              </a:ext>
            </a:extLst>
          </p:cNvPr>
          <p:cNvCxnSpPr/>
          <p:nvPr/>
        </p:nvCxnSpPr>
        <p:spPr>
          <a:xfrm flipV="1">
            <a:off x="9780662" y="2969670"/>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960F70-4859-7F4F-84F1-90A49A4A56E9}"/>
              </a:ext>
            </a:extLst>
          </p:cNvPr>
          <p:cNvCxnSpPr/>
          <p:nvPr/>
        </p:nvCxnSpPr>
        <p:spPr>
          <a:xfrm flipV="1">
            <a:off x="10112526" y="2968245"/>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F7F72E6-8D22-114D-A761-C18C0FA82A65}"/>
              </a:ext>
            </a:extLst>
          </p:cNvPr>
          <p:cNvCxnSpPr/>
          <p:nvPr/>
        </p:nvCxnSpPr>
        <p:spPr>
          <a:xfrm flipV="1">
            <a:off x="10444389" y="2975364"/>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162B0C-3EE1-8440-B174-5F368EE3ACAF}"/>
              </a:ext>
            </a:extLst>
          </p:cNvPr>
          <p:cNvCxnSpPr/>
          <p:nvPr/>
        </p:nvCxnSpPr>
        <p:spPr>
          <a:xfrm flipV="1">
            <a:off x="10767705" y="2965392"/>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5F9FCBA-C946-0B49-B59D-D63EA028FD84}"/>
              </a:ext>
            </a:extLst>
          </p:cNvPr>
          <p:cNvCxnSpPr/>
          <p:nvPr/>
        </p:nvCxnSpPr>
        <p:spPr>
          <a:xfrm flipV="1">
            <a:off x="9782086" y="4945173"/>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9152CAD-DD9D-B04D-A821-8F79569E73CD}"/>
              </a:ext>
            </a:extLst>
          </p:cNvPr>
          <p:cNvCxnSpPr>
            <a:cxnSpLocks/>
          </p:cNvCxnSpPr>
          <p:nvPr/>
        </p:nvCxnSpPr>
        <p:spPr>
          <a:xfrm flipH="1" flipV="1">
            <a:off x="9884639" y="4945173"/>
            <a:ext cx="179461"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A6EC743-D443-6A47-81E8-B5CE7A0B2C97}"/>
              </a:ext>
            </a:extLst>
          </p:cNvPr>
          <p:cNvCxnSpPr>
            <a:cxnSpLocks/>
          </p:cNvCxnSpPr>
          <p:nvPr/>
        </p:nvCxnSpPr>
        <p:spPr>
          <a:xfrm flipH="1" flipV="1">
            <a:off x="10192287" y="5224333"/>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FCC8657-57BA-8448-8485-CA3393006A31}"/>
              </a:ext>
            </a:extLst>
          </p:cNvPr>
          <p:cNvCxnSpPr>
            <a:cxnSpLocks/>
          </p:cNvCxnSpPr>
          <p:nvPr/>
        </p:nvCxnSpPr>
        <p:spPr>
          <a:xfrm flipH="1" flipV="1">
            <a:off x="10541241" y="5231454"/>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9563D23-2F02-6D4C-9F5F-B7A9215FFF32}"/>
              </a:ext>
            </a:extLst>
          </p:cNvPr>
          <p:cNvCxnSpPr/>
          <p:nvPr/>
        </p:nvCxnSpPr>
        <p:spPr>
          <a:xfrm flipV="1">
            <a:off x="9789206" y="5319765"/>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E00B420-F555-884C-9019-6E56358BB971}"/>
              </a:ext>
            </a:extLst>
          </p:cNvPr>
          <p:cNvCxnSpPr>
            <a:cxnSpLocks/>
          </p:cNvCxnSpPr>
          <p:nvPr/>
        </p:nvCxnSpPr>
        <p:spPr>
          <a:xfrm flipH="1" flipV="1">
            <a:off x="10199407" y="5598925"/>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393CE4E-DA52-3D41-BD92-4C9775BA79D4}"/>
              </a:ext>
            </a:extLst>
          </p:cNvPr>
          <p:cNvCxnSpPr/>
          <p:nvPr/>
        </p:nvCxnSpPr>
        <p:spPr>
          <a:xfrm flipV="1">
            <a:off x="10112523" y="5318339"/>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CAC993-D4C3-0848-8780-A16FFEA61C23}"/>
              </a:ext>
            </a:extLst>
          </p:cNvPr>
          <p:cNvCxnSpPr>
            <a:cxnSpLocks/>
          </p:cNvCxnSpPr>
          <p:nvPr/>
        </p:nvCxnSpPr>
        <p:spPr>
          <a:xfrm flipH="1" flipV="1">
            <a:off x="10541242" y="5319766"/>
            <a:ext cx="179461"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9DFDC43-5732-E143-8813-594B0AE3A2FE}"/>
              </a:ext>
            </a:extLst>
          </p:cNvPr>
          <p:cNvCxnSpPr/>
          <p:nvPr/>
        </p:nvCxnSpPr>
        <p:spPr>
          <a:xfrm flipV="1">
            <a:off x="9787780" y="5677266"/>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E5F619F-6FE1-C842-8735-820C1FA70E91}"/>
              </a:ext>
            </a:extLst>
          </p:cNvPr>
          <p:cNvCxnSpPr/>
          <p:nvPr/>
        </p:nvCxnSpPr>
        <p:spPr>
          <a:xfrm flipV="1">
            <a:off x="10119644" y="5675841"/>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1E50308-F9E0-4049-9467-BEBFB6F8CE5E}"/>
              </a:ext>
            </a:extLst>
          </p:cNvPr>
          <p:cNvCxnSpPr/>
          <p:nvPr/>
        </p:nvCxnSpPr>
        <p:spPr>
          <a:xfrm flipV="1">
            <a:off x="10451507" y="5682960"/>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E0E7851-6B21-6A4E-9276-F5F31537A6AE}"/>
              </a:ext>
            </a:extLst>
          </p:cNvPr>
          <p:cNvCxnSpPr/>
          <p:nvPr/>
        </p:nvCxnSpPr>
        <p:spPr>
          <a:xfrm flipV="1">
            <a:off x="10774823" y="5672988"/>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B894EA9-B475-DE40-B7BD-1C43FB096CBE}"/>
              </a:ext>
            </a:extLst>
          </p:cNvPr>
          <p:cNvCxnSpPr/>
          <p:nvPr/>
        </p:nvCxnSpPr>
        <p:spPr>
          <a:xfrm flipV="1">
            <a:off x="4747187" y="4943746"/>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AC24E-0BD8-0B4C-BFB6-4391AB4C51F8}"/>
              </a:ext>
            </a:extLst>
          </p:cNvPr>
          <p:cNvCxnSpPr>
            <a:cxnSpLocks/>
          </p:cNvCxnSpPr>
          <p:nvPr/>
        </p:nvCxnSpPr>
        <p:spPr>
          <a:xfrm flipH="1" flipV="1">
            <a:off x="4849740" y="4943746"/>
            <a:ext cx="179461"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352F947-BE96-5748-9B26-AE5F8E9B3971}"/>
              </a:ext>
            </a:extLst>
          </p:cNvPr>
          <p:cNvCxnSpPr>
            <a:cxnSpLocks/>
          </p:cNvCxnSpPr>
          <p:nvPr/>
        </p:nvCxnSpPr>
        <p:spPr>
          <a:xfrm flipH="1" flipV="1">
            <a:off x="5157388" y="5222906"/>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C0D6866-BDC3-9F4F-8057-8FDF94B082D0}"/>
              </a:ext>
            </a:extLst>
          </p:cNvPr>
          <p:cNvCxnSpPr>
            <a:cxnSpLocks/>
          </p:cNvCxnSpPr>
          <p:nvPr/>
        </p:nvCxnSpPr>
        <p:spPr>
          <a:xfrm flipH="1" flipV="1">
            <a:off x="5506342" y="5230027"/>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DC92859-0387-5F42-BCF5-C7F1236A63B8}"/>
              </a:ext>
            </a:extLst>
          </p:cNvPr>
          <p:cNvCxnSpPr/>
          <p:nvPr/>
        </p:nvCxnSpPr>
        <p:spPr>
          <a:xfrm flipV="1">
            <a:off x="4754307" y="5318338"/>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734FE3-104A-594A-B507-3E14B5580893}"/>
              </a:ext>
            </a:extLst>
          </p:cNvPr>
          <p:cNvCxnSpPr>
            <a:cxnSpLocks/>
          </p:cNvCxnSpPr>
          <p:nvPr/>
        </p:nvCxnSpPr>
        <p:spPr>
          <a:xfrm flipH="1" flipV="1">
            <a:off x="5164508" y="5597498"/>
            <a:ext cx="176610"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39E2F10-4A10-1845-9AD4-B005A28E91E1}"/>
              </a:ext>
            </a:extLst>
          </p:cNvPr>
          <p:cNvCxnSpPr/>
          <p:nvPr/>
        </p:nvCxnSpPr>
        <p:spPr>
          <a:xfrm flipV="1">
            <a:off x="5077624" y="5316912"/>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56D8E2A-6008-FC41-98E5-0E2EF151B1A7}"/>
              </a:ext>
            </a:extLst>
          </p:cNvPr>
          <p:cNvCxnSpPr>
            <a:cxnSpLocks/>
          </p:cNvCxnSpPr>
          <p:nvPr/>
        </p:nvCxnSpPr>
        <p:spPr>
          <a:xfrm flipH="1" flipV="1">
            <a:off x="5506343" y="5318339"/>
            <a:ext cx="179461"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20BB1D3-122D-444C-BA11-D110F1345AF0}"/>
              </a:ext>
            </a:extLst>
          </p:cNvPr>
          <p:cNvCxnSpPr/>
          <p:nvPr/>
        </p:nvCxnSpPr>
        <p:spPr>
          <a:xfrm flipV="1">
            <a:off x="4752881" y="5675839"/>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2A57C2F-44B6-934A-B0EE-BCA77968B694}"/>
              </a:ext>
            </a:extLst>
          </p:cNvPr>
          <p:cNvCxnSpPr/>
          <p:nvPr/>
        </p:nvCxnSpPr>
        <p:spPr>
          <a:xfrm flipV="1">
            <a:off x="5084745" y="5674414"/>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AF46294-15C8-CE4E-B142-21E66A2D6816}"/>
              </a:ext>
            </a:extLst>
          </p:cNvPr>
          <p:cNvCxnSpPr/>
          <p:nvPr/>
        </p:nvCxnSpPr>
        <p:spPr>
          <a:xfrm flipV="1">
            <a:off x="5416608" y="5681533"/>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F2B929A-BD71-504F-BDE8-3DEDB2E63AFB}"/>
              </a:ext>
            </a:extLst>
          </p:cNvPr>
          <p:cNvCxnSpPr/>
          <p:nvPr/>
        </p:nvCxnSpPr>
        <p:spPr>
          <a:xfrm flipV="1">
            <a:off x="5739924" y="5671561"/>
            <a:ext cx="0" cy="188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Footer Placeholder 10">
            <a:extLst>
              <a:ext uri="{FF2B5EF4-FFF2-40B4-BE49-F238E27FC236}">
                <a16:creationId xmlns:a16="http://schemas.microsoft.com/office/drawing/2014/main" id="{01135737-2E25-FD47-BAB6-2CED79ACFEA8}"/>
              </a:ext>
            </a:extLst>
          </p:cNvPr>
          <p:cNvSpPr>
            <a:spLocks noGrp="1"/>
          </p:cNvSpPr>
          <p:nvPr>
            <p:ph type="ftr" sz="quarter" idx="11"/>
          </p:nvPr>
        </p:nvSpPr>
        <p:spPr>
          <a:xfrm>
            <a:off x="836606" y="6464300"/>
            <a:ext cx="10515600" cy="365125"/>
          </a:xfrm>
        </p:spPr>
        <p:txBody>
          <a:bodyPr/>
          <a:lstStyle/>
          <a:p>
            <a:r>
              <a:rPr lang="en-US" dirty="0">
                <a:hlinkClick r:id="rId2"/>
              </a:rPr>
              <a:t>https://www.programiz.com/dsa/longest-common-subsequence</a:t>
            </a:r>
            <a:endParaRPr lang="en-US" dirty="0"/>
          </a:p>
        </p:txBody>
      </p:sp>
    </p:spTree>
    <p:extLst>
      <p:ext uri="{BB962C8B-B14F-4D97-AF65-F5344CB8AC3E}">
        <p14:creationId xmlns:p14="http://schemas.microsoft.com/office/powerpoint/2010/main" val="413846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1466</Words>
  <Application>Microsoft Macintosh PowerPoint</Application>
  <PresentationFormat>Widescreen</PresentationFormat>
  <Paragraphs>269</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Courier New</vt:lpstr>
      <vt:lpstr>Office Theme</vt:lpstr>
      <vt:lpstr>Advanced Programming Semester Project</vt:lpstr>
      <vt:lpstr>Development Environment </vt:lpstr>
      <vt:lpstr>Problem 1</vt:lpstr>
      <vt:lpstr>PowerPoint Presentation</vt:lpstr>
      <vt:lpstr>PowerPoint Presentation</vt:lpstr>
      <vt:lpstr>PowerPoint Presentation</vt:lpstr>
      <vt:lpstr>PowerPoint Presentation</vt:lpstr>
      <vt:lpstr>Problem 2</vt:lpstr>
      <vt:lpstr>PowerPoint Presentation</vt:lpstr>
      <vt:lpstr>PowerPoint Presentation</vt:lpstr>
      <vt:lpstr>PowerPoint Presentation</vt:lpstr>
      <vt:lpstr>PowerPoint Presentation</vt:lpstr>
      <vt:lpstr>Problem 3</vt:lpstr>
      <vt:lpstr>PowerPoint Presentation</vt:lpstr>
      <vt:lpstr>PowerPoint Presentation</vt:lpstr>
      <vt:lpstr>PowerPoint Presentation</vt:lpstr>
      <vt:lpstr>Problem 4</vt:lpstr>
      <vt:lpstr>Standard loops (i, j, k)</vt:lpstr>
      <vt:lpstr>Standard loops (i, j, k)</vt:lpstr>
      <vt:lpstr>Cache Optimized loops (i, k, j)</vt:lpstr>
      <vt:lpstr>Cache Optimized loops (i, k, j)</vt:lpstr>
      <vt:lpstr>PowerPoint Presentation</vt:lpstr>
      <vt:lpstr>PowerPoint Presentation</vt:lpstr>
      <vt:lpstr>Problem 5</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Haleema Ramzan</dc:creator>
  <cp:lastModifiedBy>Haleema Ramzan</cp:lastModifiedBy>
  <cp:revision>235</cp:revision>
  <dcterms:created xsi:type="dcterms:W3CDTF">2021-01-24T16:35:44Z</dcterms:created>
  <dcterms:modified xsi:type="dcterms:W3CDTF">2021-01-25T02:50:50Z</dcterms:modified>
</cp:coreProperties>
</file>